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3"/>
    <p:sldId id="258" r:id="rId4"/>
    <p:sldId id="259" r:id="rId5"/>
    <p:sldId id="266" r:id="rId6"/>
    <p:sldId id="260" r:id="rId7"/>
    <p:sldId id="285" r:id="rId8"/>
    <p:sldId id="304" r:id="rId9"/>
    <p:sldId id="284" r:id="rId10"/>
    <p:sldId id="270" r:id="rId11"/>
    <p:sldId id="287" r:id="rId12"/>
    <p:sldId id="286" r:id="rId13"/>
    <p:sldId id="290" r:id="rId14"/>
    <p:sldId id="267" r:id="rId15"/>
    <p:sldId id="271" r:id="rId16"/>
    <p:sldId id="294" r:id="rId17"/>
    <p:sldId id="272" r:id="rId18"/>
    <p:sldId id="296" r:id="rId19"/>
    <p:sldId id="297" r:id="rId20"/>
    <p:sldId id="298" r:id="rId21"/>
    <p:sldId id="299" r:id="rId22"/>
    <p:sldId id="273" r:id="rId23"/>
    <p:sldId id="301" r:id="rId24"/>
    <p:sldId id="274" r:id="rId25"/>
    <p:sldId id="303" r:id="rId26"/>
    <p:sldId id="305" r:id="rId27"/>
    <p:sldId id="306" r:id="rId28"/>
    <p:sldId id="307" r:id="rId29"/>
    <p:sldId id="275" r:id="rId30"/>
    <p:sldId id="308" r:id="rId31"/>
    <p:sldId id="309" r:id="rId32"/>
    <p:sldId id="268" r:id="rId33"/>
    <p:sldId id="279" r:id="rId34"/>
    <p:sldId id="321" r:id="rId35"/>
    <p:sldId id="322" r:id="rId36"/>
    <p:sldId id="323" r:id="rId37"/>
    <p:sldId id="280" r:id="rId38"/>
    <p:sldId id="326" r:id="rId39"/>
    <p:sldId id="327" r:id="rId40"/>
    <p:sldId id="329" r:id="rId41"/>
    <p:sldId id="281" r:id="rId42"/>
    <p:sldId id="330" r:id="rId43"/>
    <p:sldId id="331" r:id="rId44"/>
    <p:sldId id="282" r:id="rId45"/>
    <p:sldId id="269" r:id="rId46"/>
    <p:sldId id="332" r:id="rId47"/>
    <p:sldId id="333" r:id="rId48"/>
    <p:sldId id="334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289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8"/>
    <p:sldId id="395" r:id="rId79"/>
    <p:sldId id="396" r:id="rId80"/>
    <p:sldId id="402" r:id="rId81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313198"/>
    <a:srgbClr val="F3F3F3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60"/>
  </p:normalViewPr>
  <p:slideViewPr>
    <p:cSldViewPr snapToGrid="0">
      <p:cViewPr varScale="1">
        <p:scale>
          <a:sx n="84" d="100"/>
          <a:sy n="84" d="100"/>
        </p:scale>
        <p:origin x="3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gs" Target="tags/tag1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9.wmf"/><Relationship Id="rId8" Type="http://schemas.openxmlformats.org/officeDocument/2006/relationships/image" Target="../media/image268.wmf"/><Relationship Id="rId7" Type="http://schemas.openxmlformats.org/officeDocument/2006/relationships/image" Target="../media/image267.wmf"/><Relationship Id="rId6" Type="http://schemas.openxmlformats.org/officeDocument/2006/relationships/image" Target="../media/image266.wmf"/><Relationship Id="rId5" Type="http://schemas.openxmlformats.org/officeDocument/2006/relationships/image" Target="../media/image265.wmf"/><Relationship Id="rId4" Type="http://schemas.openxmlformats.org/officeDocument/2006/relationships/image" Target="../media/image264.wmf"/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0.wmf"/><Relationship Id="rId6" Type="http://schemas.openxmlformats.org/officeDocument/2006/relationships/image" Target="../media/image279.wmf"/><Relationship Id="rId5" Type="http://schemas.openxmlformats.org/officeDocument/2006/relationships/image" Target="../media/image278.wmf"/><Relationship Id="rId4" Type="http://schemas.openxmlformats.org/officeDocument/2006/relationships/image" Target="../media/image277.wmf"/><Relationship Id="rId3" Type="http://schemas.openxmlformats.org/officeDocument/2006/relationships/image" Target="../media/image276.wmf"/><Relationship Id="rId2" Type="http://schemas.openxmlformats.org/officeDocument/2006/relationships/image" Target="../media/image274.wmf"/><Relationship Id="rId1" Type="http://schemas.openxmlformats.org/officeDocument/2006/relationships/image" Target="../media/image27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4.wmf"/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4.wmf"/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E0483-8334-4589-A336-E3C596743F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392F0-8BD3-4703-A18C-8B91CF3062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2801D-4389-4D83-BB87-00B4D2DC9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DA935-E2DF-4E62-B7CD-0A44FE566A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7.png"/><Relationship Id="rId1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14.png"/><Relationship Id="rId17" Type="http://schemas.openxmlformats.org/officeDocument/2006/relationships/image" Target="../media/image113.png"/><Relationship Id="rId16" Type="http://schemas.openxmlformats.org/officeDocument/2006/relationships/image" Target="../media/image112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1.png"/><Relationship Id="rId1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3.png"/><Relationship Id="rId3" Type="http://schemas.openxmlformats.org/officeDocument/2006/relationships/image" Target="../media/image16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1" Type="http://schemas.openxmlformats.org/officeDocument/2006/relationships/image" Target="../media/image1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1.wmf"/><Relationship Id="rId7" Type="http://schemas.openxmlformats.org/officeDocument/2006/relationships/oleObject" Target="../embeddings/oleObject4.bin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0.emf"/><Relationship Id="rId4" Type="http://schemas.openxmlformats.org/officeDocument/2006/relationships/image" Target="../media/image179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8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87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8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88.emf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92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91.emf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6.png"/><Relationship Id="rId3" Type="http://schemas.openxmlformats.org/officeDocument/2006/relationships/image" Target="../media/image195.emf"/><Relationship Id="rId2" Type="http://schemas.openxmlformats.org/officeDocument/2006/relationships/image" Target="../media/image194.wmf"/><Relationship Id="rId1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203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01.wmf"/><Relationship Id="rId2" Type="http://schemas.openxmlformats.org/officeDocument/2006/relationships/oleObject" Target="../embeddings/oleObject10.bin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0.emf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png"/><Relationship Id="rId8" Type="http://schemas.openxmlformats.org/officeDocument/2006/relationships/image" Target="../media/image209.png"/><Relationship Id="rId7" Type="http://schemas.openxmlformats.org/officeDocument/2006/relationships/image" Target="../media/image208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07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06.wmf"/><Relationship Id="rId2" Type="http://schemas.openxmlformats.org/officeDocument/2006/relationships/oleObject" Target="../embeddings/oleObject14.bin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1.png"/><Relationship Id="rId1" Type="http://schemas.openxmlformats.org/officeDocument/2006/relationships/image" Target="../media/image205.emf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png"/><Relationship Id="rId8" Type="http://schemas.openxmlformats.org/officeDocument/2006/relationships/oleObject" Target="../embeddings/oleObject20.bin"/><Relationship Id="rId7" Type="http://schemas.openxmlformats.org/officeDocument/2006/relationships/image" Target="../media/image215.wmf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14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213.wmf"/><Relationship Id="rId2" Type="http://schemas.openxmlformats.org/officeDocument/2006/relationships/oleObject" Target="../embeddings/oleObject17.bin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17.png"/><Relationship Id="rId10" Type="http://schemas.openxmlformats.org/officeDocument/2006/relationships/oleObject" Target="../embeddings/oleObject21.bin"/><Relationship Id="rId1" Type="http://schemas.openxmlformats.org/officeDocument/2006/relationships/image" Target="../media/image212.emf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6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24.emf"/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0" Type="http://schemas.openxmlformats.org/officeDocument/2006/relationships/vmlDrawing" Target="../drawings/vmlDrawing8.vml"/><Relationship Id="rId1" Type="http://schemas.openxmlformats.org/officeDocument/2006/relationships/image" Target="../media/image22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3.wmf"/><Relationship Id="rId8" Type="http://schemas.openxmlformats.org/officeDocument/2006/relationships/oleObject" Target="../embeddings/oleObject27.bin"/><Relationship Id="rId7" Type="http://schemas.openxmlformats.org/officeDocument/2006/relationships/image" Target="../media/image232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31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230.png"/><Relationship Id="rId2" Type="http://schemas.openxmlformats.org/officeDocument/2006/relationships/image" Target="../media/image229.emf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5.png"/><Relationship Id="rId11" Type="http://schemas.openxmlformats.org/officeDocument/2006/relationships/image" Target="../media/image234.wmf"/><Relationship Id="rId10" Type="http://schemas.openxmlformats.org/officeDocument/2006/relationships/oleObject" Target="../embeddings/oleObject28.bin"/><Relationship Id="rId1" Type="http://schemas.openxmlformats.org/officeDocument/2006/relationships/oleObject" Target="../embeddings/oleObject24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8" Type="http://schemas.openxmlformats.org/officeDocument/2006/relationships/image" Target="../media/image242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241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40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239.emf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3.wmf"/><Relationship Id="rId1" Type="http://schemas.openxmlformats.org/officeDocument/2006/relationships/image" Target="../media/image2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8.emf"/><Relationship Id="rId4" Type="http://schemas.openxmlformats.org/officeDocument/2006/relationships/image" Target="../media/image246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0.png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264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35.bin"/><Relationship Id="rId24" Type="http://schemas.openxmlformats.org/officeDocument/2006/relationships/notesSlide" Target="../notesSlides/notesSlide1.xml"/><Relationship Id="rId23" Type="http://schemas.openxmlformats.org/officeDocument/2006/relationships/vmlDrawing" Target="../drawings/vmlDrawing12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72.png"/><Relationship Id="rId20" Type="http://schemas.openxmlformats.org/officeDocument/2006/relationships/image" Target="../media/image271.png"/><Relationship Id="rId2" Type="http://schemas.openxmlformats.org/officeDocument/2006/relationships/image" Target="../media/image261.wmf"/><Relationship Id="rId19" Type="http://schemas.openxmlformats.org/officeDocument/2006/relationships/image" Target="../media/image270.png"/><Relationship Id="rId18" Type="http://schemas.openxmlformats.org/officeDocument/2006/relationships/image" Target="../media/image269.w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268.w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267.w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266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265.wmf"/><Relationship Id="rId1" Type="http://schemas.openxmlformats.org/officeDocument/2006/relationships/oleObject" Target="../embeddings/oleObject34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7.wmf"/><Relationship Id="rId8" Type="http://schemas.openxmlformats.org/officeDocument/2006/relationships/oleObject" Target="../embeddings/oleObject46.bin"/><Relationship Id="rId7" Type="http://schemas.openxmlformats.org/officeDocument/2006/relationships/image" Target="../media/image276.wmf"/><Relationship Id="rId6" Type="http://schemas.openxmlformats.org/officeDocument/2006/relationships/oleObject" Target="../embeddings/oleObject45.bin"/><Relationship Id="rId5" Type="http://schemas.openxmlformats.org/officeDocument/2006/relationships/image" Target="../media/image275.png"/><Relationship Id="rId4" Type="http://schemas.openxmlformats.org/officeDocument/2006/relationships/image" Target="../media/image274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273.wmf"/><Relationship Id="rId17" Type="http://schemas.openxmlformats.org/officeDocument/2006/relationships/vmlDrawing" Target="../drawings/vmlDrawing13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80.wmf"/><Relationship Id="rId14" Type="http://schemas.openxmlformats.org/officeDocument/2006/relationships/oleObject" Target="../embeddings/oleObject49.bin"/><Relationship Id="rId13" Type="http://schemas.openxmlformats.org/officeDocument/2006/relationships/image" Target="../media/image279.wmf"/><Relationship Id="rId12" Type="http://schemas.openxmlformats.org/officeDocument/2006/relationships/oleObject" Target="../embeddings/oleObject48.bin"/><Relationship Id="rId11" Type="http://schemas.openxmlformats.org/officeDocument/2006/relationships/image" Target="../media/image278.wmf"/><Relationship Id="rId10" Type="http://schemas.openxmlformats.org/officeDocument/2006/relationships/oleObject" Target="../embeddings/oleObject47.bin"/><Relationship Id="rId1" Type="http://schemas.openxmlformats.org/officeDocument/2006/relationships/oleObject" Target="../embeddings/oleObject43.bin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4.png"/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image" Target="../media/image281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7.png"/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image" Target="../media/image2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520021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电分期末讲座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3558495"/>
            <a:ext cx="9144000" cy="1655762"/>
          </a:xfrm>
        </p:spPr>
        <p:txBody>
          <a:bodyPr/>
          <a:lstStyle/>
          <a:p>
            <a:r>
              <a:rPr lang="zh-CN" altLang="en-US" dirty="0"/>
              <a:t>第二部分</a:t>
            </a:r>
            <a:endParaRPr lang="zh-CN" altLang="en-US" dirty="0"/>
          </a:p>
        </p:txBody>
      </p:sp>
      <p:sp>
        <p:nvSpPr>
          <p:cNvPr id="4" name="01 42"/>
          <p:cNvSpPr txBox="1"/>
          <p:nvPr/>
        </p:nvSpPr>
        <p:spPr>
          <a:xfrm>
            <a:off x="4305617" y="4711812"/>
            <a:ext cx="3580765" cy="502445"/>
          </a:xfrm>
          <a:prstGeom prst="rect">
            <a:avLst/>
          </a:prstGeom>
          <a:solidFill>
            <a:srgbClr val="1C3B3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主讲人：章海</a:t>
            </a:r>
            <a:endParaRPr lang="zh-CN" altLang="en-US" sz="26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18" y="701606"/>
            <a:ext cx="6306430" cy="20672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579" y="2768819"/>
            <a:ext cx="7787053" cy="8038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994" y="3602433"/>
            <a:ext cx="7787053" cy="9471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1049" y="4490262"/>
            <a:ext cx="7298442" cy="6757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767" y="700702"/>
            <a:ext cx="5753903" cy="56205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588" y="1587102"/>
            <a:ext cx="4267796" cy="600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3383" y="5270898"/>
            <a:ext cx="7298442" cy="9328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101" y="3776656"/>
            <a:ext cx="7075234" cy="1545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、正弦驱动的三种基本方法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150" y="1601734"/>
            <a:ext cx="10635270" cy="295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第三种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：（相量图法）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①不列写微分方程，而是画出相量图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②用观察法直接写出响应的相量表示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③写出相应的瞬态表示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13" y="457771"/>
            <a:ext cx="6677957" cy="233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997" y="648876"/>
            <a:ext cx="2257740" cy="5525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64209" y="1386942"/>
            <a:ext cx="4001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安培表</a:t>
            </a:r>
            <a:r>
              <a:rPr lang="en-US" altLang="zh-CN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r>
              <a:rPr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的读数为</a:t>
            </a:r>
            <a:r>
              <a:rPr lang="en-US" altLang="zh-CN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3A</a:t>
            </a:r>
            <a:endParaRPr lang="zh-CN" altLang="en-US" sz="28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33" y="2040468"/>
            <a:ext cx="4248743" cy="523948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491587" y="4627231"/>
            <a:ext cx="33568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515113" y="3449968"/>
            <a:ext cx="0" cy="11772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515113" y="4627231"/>
            <a:ext cx="0" cy="12151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491587" y="4626207"/>
            <a:ext cx="12539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721332" y="4664096"/>
                <a:ext cx="1374668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332" y="4664096"/>
                <a:ext cx="1374668" cy="600357"/>
              </a:xfrm>
              <a:prstGeom prst="rect">
                <a:avLst/>
              </a:prstGeom>
              <a:blipFill rotWithShape="1">
                <a:blip r:embed="rId4"/>
                <a:stretch>
                  <a:fillRect l="-8" t="-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084962" y="4691797"/>
                <a:ext cx="514041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962" y="4691797"/>
                <a:ext cx="514041" cy="600357"/>
              </a:xfrm>
              <a:prstGeom prst="rect">
                <a:avLst/>
              </a:prstGeom>
              <a:blipFill rotWithShape="1">
                <a:blip r:embed="rId5"/>
                <a:stretch>
                  <a:fillRect l="-26" t="-69" r="89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442491" y="3396549"/>
                <a:ext cx="914400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491" y="3396549"/>
                <a:ext cx="914400" cy="600357"/>
              </a:xfrm>
              <a:prstGeom prst="rect">
                <a:avLst/>
              </a:prstGeom>
              <a:blipFill rotWithShape="1">
                <a:blip r:embed="rId6"/>
                <a:stretch>
                  <a:fillRect l="-31" t="-95" r="31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390327" y="5264453"/>
                <a:ext cx="1018727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27" y="5264453"/>
                <a:ext cx="1018727" cy="600357"/>
              </a:xfrm>
              <a:prstGeom prst="rect">
                <a:avLst/>
              </a:prstGeom>
              <a:blipFill rotWithShape="1">
                <a:blip r:embed="rId7"/>
                <a:stretch>
                  <a:fillRect l="-18" t="-50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 flipV="1">
            <a:off x="2491587" y="3460038"/>
            <a:ext cx="1253974" cy="117740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3729194" y="3490912"/>
            <a:ext cx="16367" cy="117318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2515113" y="3437493"/>
            <a:ext cx="1230448" cy="1247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2515113" y="4641835"/>
            <a:ext cx="1230448" cy="187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569045" y="4709294"/>
                <a:ext cx="602593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3200" i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4472C4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045" y="4709294"/>
                <a:ext cx="602593" cy="600357"/>
              </a:xfrm>
              <a:prstGeom prst="rect">
                <a:avLst/>
              </a:prstGeom>
              <a:blipFill rotWithShape="1">
                <a:blip r:embed="rId8"/>
                <a:stretch>
                  <a:fillRect l="-57" t="-22" r="5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3538597" y="3357534"/>
                <a:ext cx="1055904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4472C4"/>
                  </a:solidFill>
                </a:endParaRPr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97" y="3357534"/>
                <a:ext cx="1055904" cy="600357"/>
              </a:xfrm>
              <a:prstGeom prst="rect">
                <a:avLst/>
              </a:prstGeom>
              <a:blipFill rotWithShape="1">
                <a:blip r:embed="rId9"/>
                <a:stretch>
                  <a:fillRect l="-36" t="-48" r="26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 flipV="1">
            <a:off x="2515113" y="3460038"/>
            <a:ext cx="0" cy="117740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793695" y="3465922"/>
                <a:ext cx="602593" cy="60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4472C4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695" y="3465922"/>
                <a:ext cx="602593" cy="600357"/>
              </a:xfrm>
              <a:prstGeom prst="rect">
                <a:avLst/>
              </a:prstGeom>
              <a:blipFill rotWithShape="1">
                <a:blip r:embed="rId10"/>
                <a:stretch>
                  <a:fillRect l="-76" t="-15" r="7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5301" y="3340831"/>
            <a:ext cx="3445869" cy="65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0199" y="4498120"/>
            <a:ext cx="2565497" cy="932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27" grpId="0"/>
      <p:bldP spid="29" grpId="0"/>
      <p:bldP spid="58" grpId="0"/>
      <p:bldP spid="59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3739" y="1206984"/>
            <a:ext cx="2879945" cy="636151"/>
            <a:chOff x="3131840" y="987574"/>
            <a:chExt cx="2880320" cy="648072"/>
          </a:xfrm>
        </p:grpSpPr>
        <p:sp>
          <p:nvSpPr>
            <p:cNvPr id="3" name="圆角矩形 2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4" name="TextBox 13"/>
            <p:cNvSpPr txBox="1"/>
            <p:nvPr/>
          </p:nvSpPr>
          <p:spPr>
            <a:xfrm>
              <a:off x="3864114" y="1080778"/>
              <a:ext cx="1569864" cy="5173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1065829" y="2400190"/>
            <a:ext cx="106117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112423" y="3686721"/>
            <a:ext cx="10565106" cy="579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1922657" y="2480194"/>
            <a:ext cx="8556182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正弦稳态：阻抗和频率响应</a:t>
            </a:r>
            <a:endParaRPr lang="zh-CN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03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第四种方法：盒子：阻抗法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8003" y="1272509"/>
            <a:ext cx="2572109" cy="28864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3" y="1378517"/>
            <a:ext cx="2676899" cy="2791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61" y="1349360"/>
            <a:ext cx="2687077" cy="27327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21507" y="4297860"/>
            <a:ext cx="366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阻抗的定义：</a:t>
            </a:r>
            <a:endParaRPr lang="zh-CN" altLang="en-US" sz="32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" y="5253408"/>
            <a:ext cx="9078592" cy="102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482240" y="4082136"/>
                <a:ext cx="4686348" cy="10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zh-CN" altLang="en-US" sz="32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sz="32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lang="zh-CN" altLang="en-US" sz="32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den>
                      </m:f>
                      <m:r>
                        <a:rPr lang="zh-CN" altLang="en-US" sz="32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32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3200" i="1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zh-CN" altLang="en-US" sz="3200" b="1" i="1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zh-CN" altLang="en-US" sz="32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1" i="1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32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b="1" i="1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𝒋𝑿</m:t>
                      </m:r>
                    </m:oMath>
                  </m:oMathPara>
                </a14:m>
                <a:endParaRPr lang="zh-CN" altLang="en-US" sz="32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0" y="4082136"/>
                <a:ext cx="4686348" cy="1032399"/>
              </a:xfrm>
              <a:prstGeom prst="rect">
                <a:avLst/>
              </a:prstGeom>
              <a:blipFill rotWithShape="1">
                <a:blip r:embed="rId5"/>
                <a:stretch>
                  <a:fillRect l="-9" t="-34" r="-171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386" y="4238854"/>
            <a:ext cx="2249361" cy="1875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03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、第四种方法：盒子：阻抗法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5867" y="1699238"/>
            <a:ext cx="5307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阻抗条件下的网络定理：</a:t>
            </a:r>
            <a:endParaRPr lang="en-US" altLang="zh-CN" sz="32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2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1</a:t>
            </a:r>
            <a:r>
              <a:rPr lang="zh-CN" altLang="en-US" sz="32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、节点法</a:t>
            </a:r>
            <a:endParaRPr lang="en-US" altLang="zh-CN" sz="32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37" y="1258281"/>
            <a:ext cx="6017743" cy="3319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7" y="3610473"/>
            <a:ext cx="7179258" cy="2333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r>
                  <a:rPr lang="zh-CN" altLang="en-US" sz="44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的求取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43" y="3741290"/>
            <a:ext cx="9859751" cy="1143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79" y="1655084"/>
            <a:ext cx="5372241" cy="16492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65832" y="4830266"/>
            <a:ext cx="959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网络函数是随着题设在不断变化的，但是主要分为两种：</a:t>
            </a:r>
            <a:endParaRPr lang="en-US" altLang="zh-CN" sz="28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驱动点函数   和   转移函数</a:t>
            </a:r>
            <a:endParaRPr lang="zh-CN" altLang="en-US" sz="2800" b="1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的求取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39" y="1495980"/>
            <a:ext cx="7059010" cy="14575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91" y="3119464"/>
            <a:ext cx="7059010" cy="3133093"/>
          </a:xfrm>
          <a:prstGeom prst="rect">
            <a:avLst/>
          </a:prstGeom>
        </p:spPr>
      </p:pic>
      <p:sp>
        <p:nvSpPr>
          <p:cNvPr id="2" name="左大括号 1"/>
          <p:cNvSpPr/>
          <p:nvPr/>
        </p:nvSpPr>
        <p:spPr>
          <a:xfrm>
            <a:off x="1731078" y="1563554"/>
            <a:ext cx="579353" cy="1256428"/>
          </a:xfrm>
          <a:prstGeom prst="leftBrace">
            <a:avLst/>
          </a:prstGeom>
          <a:ln w="762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1731078" y="3429000"/>
            <a:ext cx="579353" cy="2601852"/>
          </a:xfrm>
          <a:prstGeom prst="leftBrace">
            <a:avLst>
              <a:gd name="adj1" fmla="val 8333"/>
              <a:gd name="adj2" fmla="val 50268"/>
            </a:avLst>
          </a:prstGeom>
          <a:ln w="762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2191768"/>
            <a:ext cx="224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驱动点函数</a:t>
            </a:r>
            <a:endParaRPr lang="zh-CN" altLang="en-US" sz="28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722" y="4452497"/>
            <a:ext cx="1781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转移函数</a:t>
            </a:r>
            <a:endParaRPr lang="zh-CN" altLang="en-US" sz="28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的求取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524861" y="1502630"/>
            <a:ext cx="836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网络函数的求取？</a:t>
            </a:r>
            <a:endParaRPr lang="zh-CN" altLang="en-US" sz="32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70" y="1339471"/>
            <a:ext cx="5891598" cy="27457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065469" y="2211336"/>
                <a:ext cx="2170823" cy="160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 dirty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32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32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 dirty="0">
                          <a:latin typeface="Cambria Math" panose="02040503050406030204" pitchFamily="18" charset="0"/>
                        </a:rPr>
                        <m:t>？</m:t>
                      </m:r>
                      <m:f>
                        <m:fPr>
                          <m:ctrlPr>
                            <a:rPr lang="zh-CN" altLang="en-US" sz="3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 dirty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32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32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32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 dirty="0"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lang="zh-CN" altLang="en-US" sz="3200" dirty="0"/>
              </a:p>
              <a:p>
                <a:endParaRPr lang="zh-CN" altLang="en-US" sz="32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69" y="2211336"/>
                <a:ext cx="2170823" cy="1608582"/>
              </a:xfrm>
              <a:prstGeom prst="rect">
                <a:avLst/>
              </a:prstGeom>
              <a:blipFill rotWithShape="1">
                <a:blip r:embed="rId3"/>
                <a:stretch>
                  <a:fillRect l="-21" t="-17" r="10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1" y="4342151"/>
            <a:ext cx="6923123" cy="1693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-1136127" y="3416301"/>
                <a:ext cx="8364612" cy="91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3200" i="0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3200" i="0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3200" dirty="0">
                    <a:solidFill>
                      <a:srgbClr val="3333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是输入阻抗</a:t>
                </a:r>
                <a:endParaRPr lang="zh-CN" altLang="en-US" sz="3200" dirty="0">
                  <a:solidFill>
                    <a:srgbClr val="333399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127" y="3416301"/>
                <a:ext cx="8364612" cy="910890"/>
              </a:xfrm>
              <a:prstGeom prst="rect">
                <a:avLst/>
              </a:prstGeom>
              <a:blipFill rotWithShape="1">
                <a:blip r:embed="rId5"/>
                <a:stretch>
                  <a:fillRect l="1" r="3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284225" y="4856097"/>
            <a:ext cx="836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按照阻抗的计算方法</a:t>
            </a:r>
            <a:endParaRPr lang="zh-CN" altLang="en-US" sz="32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的求取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97" y="1374884"/>
            <a:ext cx="4817639" cy="2245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473788" y="1558201"/>
                <a:ext cx="4508902" cy="1895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200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3200" b="0" i="0" dirty="0" smtClean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33399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3200" i="0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3200" dirty="0">
                    <a:solidFill>
                      <a:srgbClr val="3333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没有直接对应的意义</a:t>
                </a:r>
                <a:endParaRPr lang="en-US" altLang="zh-CN" sz="3200" dirty="0">
                  <a:solidFill>
                    <a:srgbClr val="333399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3200" dirty="0">
                    <a:solidFill>
                      <a:srgbClr val="333399"/>
                    </a:solidFill>
                    <a:highlight>
                      <a:srgbClr val="FFFF00"/>
                    </a:highlight>
                    <a:latin typeface="楷体" panose="02010609060101010101" pitchFamily="49" charset="-122"/>
                    <a:ea typeface="楷体" panose="02010609060101010101" pitchFamily="49" charset="-122"/>
                  </a:rPr>
                  <a:t>外加电源法</a:t>
                </a:r>
                <a:r>
                  <a:rPr lang="zh-CN" altLang="en-US" sz="3200" dirty="0">
                    <a:solidFill>
                      <a:srgbClr val="3333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！</a:t>
                </a:r>
                <a:endParaRPr lang="en-US" altLang="zh-CN" sz="3200" dirty="0">
                  <a:solidFill>
                    <a:srgbClr val="333399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3200" dirty="0">
                    <a:solidFill>
                      <a:srgbClr val="3333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分母为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3200" i="1" dirty="0">
                                <a:solidFill>
                                  <a:srgbClr val="333399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zh-CN" altLang="en-US" sz="3200" i="0" dirty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rgbClr val="33339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，添加电流源</a:t>
                </a:r>
                <a:endParaRPr lang="zh-CN" altLang="en-US" sz="3200" dirty="0">
                  <a:solidFill>
                    <a:srgbClr val="333399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88" y="1558201"/>
                <a:ext cx="4508902" cy="1895775"/>
              </a:xfrm>
              <a:prstGeom prst="rect">
                <a:avLst/>
              </a:prstGeom>
              <a:blipFill rotWithShape="1">
                <a:blip r:embed="rId3"/>
                <a:stretch>
                  <a:fillRect l="-13" t="-29" r="8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25" y="3620085"/>
            <a:ext cx="5178004" cy="23403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928" y="4598350"/>
            <a:ext cx="2918736" cy="15028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928" y="3453976"/>
            <a:ext cx="4625202" cy="1502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02202" y="1947262"/>
            <a:ext cx="2292900" cy="2292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 dirty="0">
              <a:solidFill>
                <a:schemeClr val="tx1"/>
              </a:solidFill>
              <a:ea typeface="华文楷体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08437" y="1455547"/>
            <a:ext cx="797603" cy="797603"/>
            <a:chOff x="3529981" y="507683"/>
            <a:chExt cx="598350" cy="598350"/>
          </a:xfrm>
        </p:grpSpPr>
        <p:sp>
          <p:nvSpPr>
            <p:cNvPr id="6" name="椭圆 5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3603870" y="556632"/>
              <a:ext cx="475248" cy="5004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01</a:t>
              </a:r>
              <a:endParaRPr lang="zh-CN" altLang="en-US" sz="3735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71836" y="2275612"/>
            <a:ext cx="1553630" cy="1532614"/>
            <a:chOff x="177133" y="810963"/>
            <a:chExt cx="1165511" cy="1149744"/>
          </a:xfrm>
        </p:grpSpPr>
        <p:sp>
          <p:nvSpPr>
            <p:cNvPr id="9" name="TextBox 34"/>
            <p:cNvSpPr txBox="1"/>
            <p:nvPr/>
          </p:nvSpPr>
          <p:spPr>
            <a:xfrm>
              <a:off x="177133" y="810963"/>
              <a:ext cx="1165511" cy="90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000" baseline="12000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  <a:endParaRPr lang="zh-CN" altLang="en-US" sz="8000" baseline="12000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0" name="TextBox 24"/>
            <p:cNvSpPr txBox="1"/>
            <p:nvPr/>
          </p:nvSpPr>
          <p:spPr>
            <a:xfrm>
              <a:off x="205994" y="1513214"/>
              <a:ext cx="1107789" cy="4474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735" baseline="12000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Franklin Gothic Book" panose="020B0503020102020204" pitchFamily="34" charset="0"/>
                  <a:ea typeface="华文楷体" panose="02010600040101010101" pitchFamily="2" charset="-122"/>
                </a:rPr>
                <a:t>CONTENT</a:t>
              </a:r>
              <a:endParaRPr lang="zh-CN" altLang="en-US" sz="3735" baseline="12000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Franklin Gothic Book" panose="020B0503020102020204" pitchFamily="34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470350" y="162351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知识点补充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70350" y="2672929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正弦稳态：阻抗和频率响应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70350" y="464236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真题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32358" y="2447640"/>
            <a:ext cx="797603" cy="797603"/>
            <a:chOff x="3529981" y="507683"/>
            <a:chExt cx="598350" cy="598350"/>
          </a:xfrm>
        </p:grpSpPr>
        <p:sp>
          <p:nvSpPr>
            <p:cNvPr id="15" name="椭圆 14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6" name="TextBox 48"/>
            <p:cNvSpPr txBox="1"/>
            <p:nvPr/>
          </p:nvSpPr>
          <p:spPr>
            <a:xfrm>
              <a:off x="3595124" y="596269"/>
              <a:ext cx="475248" cy="5004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02</a:t>
              </a:r>
              <a:endParaRPr lang="zh-CN" altLang="en-US" sz="3735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14563" y="4478991"/>
            <a:ext cx="797603" cy="797603"/>
            <a:chOff x="3529981" y="507683"/>
            <a:chExt cx="598350" cy="598350"/>
          </a:xfrm>
        </p:grpSpPr>
        <p:sp>
          <p:nvSpPr>
            <p:cNvPr id="18" name="椭圆 17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51"/>
            <p:cNvSpPr txBox="1"/>
            <p:nvPr/>
          </p:nvSpPr>
          <p:spPr>
            <a:xfrm>
              <a:off x="3598193" y="580890"/>
              <a:ext cx="475248" cy="5004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04</a:t>
              </a:r>
              <a:endParaRPr lang="zh-CN" altLang="en-US" sz="3735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84970" y="1365833"/>
            <a:ext cx="1001809" cy="4008273"/>
            <a:chOff x="5901014" y="1112411"/>
            <a:chExt cx="1056725" cy="4227997"/>
          </a:xfrm>
        </p:grpSpPr>
        <p:sp>
          <p:nvSpPr>
            <p:cNvPr id="21" name="弧形 20"/>
            <p:cNvSpPr/>
            <p:nvPr/>
          </p:nvSpPr>
          <p:spPr>
            <a:xfrm>
              <a:off x="5901014" y="3226592"/>
              <a:ext cx="1056724" cy="1056724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5901014" y="1112411"/>
              <a:ext cx="1056724" cy="1056724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flipH="1">
              <a:off x="5901015" y="2169503"/>
              <a:ext cx="1056724" cy="1056724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flipH="1">
              <a:off x="5901015" y="4283684"/>
              <a:ext cx="1056724" cy="1056724"/>
            </a:xfrm>
            <a:prstGeom prst="arc">
              <a:avLst>
                <a:gd name="adj1" fmla="val 16152732"/>
                <a:gd name="adj2" fmla="val 5201936"/>
              </a:avLst>
            </a:prstGeom>
            <a:noFill/>
            <a:ln w="9525"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808437" y="3475449"/>
            <a:ext cx="797603" cy="797603"/>
            <a:chOff x="3529981" y="507683"/>
            <a:chExt cx="598350" cy="598350"/>
          </a:xfrm>
        </p:grpSpPr>
        <p:sp>
          <p:nvSpPr>
            <p:cNvPr id="26" name="椭圆 25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57"/>
            <p:cNvSpPr txBox="1"/>
            <p:nvPr/>
          </p:nvSpPr>
          <p:spPr>
            <a:xfrm>
              <a:off x="3606072" y="580906"/>
              <a:ext cx="475248" cy="5004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03</a:t>
              </a:r>
              <a:endParaRPr lang="zh-CN" altLang="en-US" sz="3735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470350" y="367146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正弦稳态：谐振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04</a:t>
                </a:r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的求取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39" y="1495980"/>
            <a:ext cx="7059010" cy="14575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91" y="3119464"/>
            <a:ext cx="7059010" cy="3133093"/>
          </a:xfrm>
          <a:prstGeom prst="rect">
            <a:avLst/>
          </a:prstGeom>
        </p:spPr>
      </p:pic>
      <p:sp>
        <p:nvSpPr>
          <p:cNvPr id="2" name="左大括号 1"/>
          <p:cNvSpPr/>
          <p:nvPr/>
        </p:nvSpPr>
        <p:spPr>
          <a:xfrm>
            <a:off x="1620145" y="1626282"/>
            <a:ext cx="618346" cy="1110781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1620145" y="3349102"/>
            <a:ext cx="699608" cy="2530060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3340" y="1514606"/>
            <a:ext cx="677108" cy="14575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意义法</a:t>
            </a:r>
            <a:endParaRPr lang="zh-CN" altLang="en-US" sz="32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6436" y="3540999"/>
            <a:ext cx="677108" cy="2530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外加电源法</a:t>
            </a:r>
            <a:endParaRPr lang="zh-CN" altLang="en-US" sz="32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59028" y="1954786"/>
            <a:ext cx="2755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很直接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59028" y="3939072"/>
            <a:ext cx="2137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可能借助网络定理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/>
      <p:bldP spid="7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05</a:t>
                </a:r>
                <a:r>
                  <a:rPr lang="zh-CN" altLang="en-US" sz="4400" b="1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:r>
                  <a:rPr lang="en-US" altLang="zh-CN" sz="4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400" b="1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的频率特性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987020" y="1583323"/>
            <a:ext cx="105162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波特图：</a:t>
            </a:r>
            <a:endParaRPr lang="en-US" altLang="zh-CN" sz="32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32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波特图是线性非时变系统的传递函数对频率的半对数坐标图，其横轴频率为对数尺度。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7020" y="3089894"/>
            <a:ext cx="96394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利用波特图可以看出系统的频率响应</a:t>
            </a:r>
            <a:endParaRPr lang="en-US" altLang="zh-CN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波特图一般是由两张图组合而成：</a:t>
            </a:r>
            <a:endParaRPr lang="en-US" altLang="zh-CN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一张幅频图表示频率响应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增益的分贝值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关于频率的变化</a:t>
            </a:r>
            <a:endParaRPr lang="en-US" altLang="zh-CN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一张相频图表示频率响应的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相位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关于频率的变化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05</a:t>
                </a:r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</a:t>
                </a:r>
                <a:r>
                  <a:rPr lang="en-US" altLang="zh-CN" sz="4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4400" b="1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4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的频率特性</a:t>
                </a:r>
                <a:endParaRPr lang="zh-CN" altLang="en-US" sz="44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539" y="605443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7" t="-37" r="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66" y="1468411"/>
            <a:ext cx="10259857" cy="3724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5815" y="1237579"/>
            <a:ext cx="35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横坐标不均匀，对数尺度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9799" y="4209922"/>
            <a:ext cx="877578" cy="405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99157" y="3577820"/>
            <a:ext cx="846894" cy="300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4998" y="2648078"/>
            <a:ext cx="620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该网络对频率较高的正弦信号有较大的衰减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38369" y="4285012"/>
            <a:ext cx="6097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该网络对频率较高的正弦信号移相作用较强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0" y="5107405"/>
            <a:ext cx="4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低通滤波器！！</a:t>
            </a:r>
            <a:endParaRPr lang="zh-CN" altLang="en-US" sz="32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06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滤波器举例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517" y="2009616"/>
            <a:ext cx="2448267" cy="2305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68" y="2076301"/>
            <a:ext cx="2476846" cy="22386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14" y="2057249"/>
            <a:ext cx="2695951" cy="22101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13" y="2076301"/>
            <a:ext cx="2591162" cy="22005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20250" y="4610998"/>
            <a:ext cx="198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带阻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08450" y="4607374"/>
            <a:ext cx="198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高通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09288" y="4607374"/>
            <a:ext cx="198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带通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7614" y="4611000"/>
            <a:ext cx="198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低通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2848" y="621271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06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、滤波器举例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283" y="1319249"/>
            <a:ext cx="3786423" cy="28666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96" y="686172"/>
            <a:ext cx="4513787" cy="17047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349834" y="2182766"/>
                <a:ext cx="6501428" cy="187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定义 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截止频率（转折频率）</a:t>
                </a: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800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zh-CN" altLang="en-US" sz="2800" b="1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8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zh-CN" altLang="en-US" sz="28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时，有</a:t>
                </a:r>
                <a:endParaRPr lang="en-US" altLang="zh-CN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800" i="1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zh-CN" altLang="en-US" sz="28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8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28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8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zh-CN" altLang="en-US" sz="2800" i="1" dirty="0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i="1" dirty="0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CN" altLang="en-US" sz="2800" i="1" dirty="0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800" i="0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0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34" y="2182766"/>
                <a:ext cx="6501428" cy="1870833"/>
              </a:xfrm>
              <a:prstGeom prst="rect">
                <a:avLst/>
              </a:prstGeom>
              <a:blipFill rotWithShape="1">
                <a:blip r:embed="rId3"/>
                <a:stretch>
                  <a:fillRect l="-9" t="-14" r="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54" y="4081133"/>
            <a:ext cx="6807357" cy="2155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011747" y="4081463"/>
                <a:ext cx="3426031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可以解得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zh-CN" altLang="en-US" sz="2400" b="1" i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𝑹𝑪</m:t>
                        </m:r>
                      </m:den>
                    </m:f>
                  </m:oMath>
                </a14:m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747" y="4081463"/>
                <a:ext cx="3426031" cy="625812"/>
              </a:xfrm>
              <a:prstGeom prst="rect">
                <a:avLst/>
              </a:prstGeom>
              <a:blipFill rotWithShape="1">
                <a:blip r:embed="rId5"/>
                <a:stretch>
                  <a:fillRect l="-17" t="-51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2848" y="621271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06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、滤波器举例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36" y="1480009"/>
            <a:ext cx="3786423" cy="28666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7" y="1301647"/>
            <a:ext cx="7722232" cy="31342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1" y="4435914"/>
            <a:ext cx="6520095" cy="185250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26083" y="4823903"/>
            <a:ext cx="425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低通滤波器</a:t>
            </a:r>
            <a:endParaRPr lang="zh-CN" altLang="en-US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2848" y="621271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06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、滤波器举例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812" y="1390712"/>
            <a:ext cx="3376055" cy="2563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00" y="1901435"/>
            <a:ext cx="6344535" cy="13717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39067" y="1485906"/>
            <a:ext cx="704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可利用网络定理（节点法）解出：</a:t>
            </a:r>
            <a:endParaRPr lang="zh-CN" altLang="en-US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474279" y="2935563"/>
                <a:ext cx="3559372" cy="9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zh-CN" altLang="en-US" sz="2400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zh-CN" altLang="en-US" sz="2400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313198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79" y="2935563"/>
                <a:ext cx="3559372" cy="986873"/>
              </a:xfrm>
              <a:prstGeom prst="rect">
                <a:avLst/>
              </a:prstGeom>
              <a:blipFill rotWithShape="1">
                <a:blip r:embed="rId3"/>
                <a:stretch>
                  <a:fillRect l="-16" t="-60" r="-158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-736990" y="3624144"/>
                <a:ext cx="7042068" cy="2674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i="1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zh-CN" altLang="en-US" sz="2400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sz="2400" i="1">
                                              <a:solidFill>
                                                <a:srgbClr val="31319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400" i="0">
                                              <a:solidFill>
                                                <a:srgbClr val="31319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400" i="1">
                                              <a:solidFill>
                                                <a:srgbClr val="31319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zh-CN" altLang="en-US" sz="2400" i="1">
                                              <a:solidFill>
                                                <a:srgbClr val="31319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𝑅𝐶</m:t>
                                          </m:r>
                                        </m:den>
                                      </m:f>
                                      <m:r>
                                        <a:rPr lang="zh-CN" altLang="en-US" sz="2400" i="0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 i="1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zh-CN" altLang="en-US" sz="2400" i="1">
                                          <a:solidFill>
                                            <a:srgbClr val="31319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 i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400" dirty="0">
                  <a:solidFill>
                    <a:srgbClr val="313198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zh-CN" altLang="en-US" sz="24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zh-CN" altLang="en-US" sz="24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zh-CN" altLang="en-US" sz="24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°−</m:t>
                      </m:r>
                      <m:func>
                        <m:funcPr>
                          <m:ctrlPr>
                            <a:rPr lang="zh-CN" altLang="en-US" sz="24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4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zh-CN" altLang="en-US" sz="24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0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sz="2400" i="1" dirty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  <m:r>
                                <a:rPr lang="zh-CN" altLang="en-US" sz="2400" i="0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4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313198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6990" y="3624144"/>
                <a:ext cx="7042068" cy="2674835"/>
              </a:xfrm>
              <a:prstGeom prst="rect">
                <a:avLst/>
              </a:prstGeom>
              <a:blipFill rotWithShape="1">
                <a:blip r:embed="rId4"/>
                <a:stretch>
                  <a:fillRect l="6" t="-7" r="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299911" y="4162926"/>
                <a:ext cx="6551194" cy="261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令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中心频率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b="1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，使得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en-US" sz="24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zh-CN" altLang="en-US" sz="2400" b="1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sz="2400" b="1" i="0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为最大值</a:t>
                </a:r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在此，当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b="1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b="1" i="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1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b="1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en-US" sz="24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zh-CN" altLang="en-US" sz="2400" b="1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sz="2400" b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1" i="0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zh-CN" altLang="en-US" sz="24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zh-CN" altLang="en-US" sz="24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11" y="4162926"/>
                <a:ext cx="6551194" cy="2616998"/>
              </a:xfrm>
              <a:prstGeom prst="rect">
                <a:avLst/>
              </a:prstGeom>
              <a:blipFill rotWithShape="1">
                <a:blip r:embed="rId5"/>
                <a:stretch>
                  <a:fillRect l="-3" t="-19" r="2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2848" y="621271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06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、滤波器举例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31" y="2147114"/>
            <a:ext cx="3376055" cy="25637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769" y="1816340"/>
            <a:ext cx="7044774" cy="32253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1486" y="2520518"/>
            <a:ext cx="38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当频率等于中心频率时，衰减最少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29395" y="2520518"/>
            <a:ext cx="38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当频率等于中心频率时，移相最少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07</a:t>
                </a:r>
                <a:r>
                  <a:rPr lang="zh-CN" altLang="en-US" sz="4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sz="4400" b="1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zh-CN" sz="4400" b="1" i="1" kern="100" dirty="0" smtClean="0"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 kern="100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4400" i="1" kern="100" dirty="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zh-CN" sz="4400" i="0" kern="100" dirty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4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6" t="-5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663041" y="1472189"/>
            <a:ext cx="8971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如何通过转移函数求衰减因子和无阻尼自然频率？ </a:t>
            </a:r>
            <a:endParaRPr lang="zh-CN" altLang="en-US" sz="28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" y="2553289"/>
            <a:ext cx="4344006" cy="2667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406241" y="2553376"/>
                <a:ext cx="4516043" cy="87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800" b="1" i="1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</m:e>
                            <m:sup>
                              <m:r>
                                <a:rPr lang="zh-CN" altLang="en-US" sz="2800" b="1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zh-CN" altLang="en-US" sz="2800" b="1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zh-CN" altLang="en-US" sz="2800" b="1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8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800" b="1" i="1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zh-CN" altLang="en-US" sz="2800" b="1" i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zh-CN" altLang="en-US" sz="28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zh-CN" altLang="en-US" sz="2800" b="1" i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8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41" y="2553376"/>
                <a:ext cx="4516043" cy="875624"/>
              </a:xfrm>
              <a:prstGeom prst="rect">
                <a:avLst/>
              </a:prstGeom>
              <a:blipFill rotWithShape="1">
                <a:blip r:embed="rId3"/>
                <a:stretch>
                  <a:fillRect l="-11" t="-5" r="-1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957948" y="3556080"/>
                <a:ext cx="6246421" cy="1322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zh-CN" alt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若该电路激励频率为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sz="28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zh-CN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代入得到</a:t>
                </a:r>
                <a:endParaRPr lang="zh-CN" altLang="en-US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948" y="3556080"/>
                <a:ext cx="6246421" cy="1322542"/>
              </a:xfrm>
              <a:prstGeom prst="rect">
                <a:avLst/>
              </a:prstGeom>
              <a:blipFill rotWithShape="1">
                <a:blip r:embed="rId4"/>
                <a:stretch>
                  <a:fillRect l="-8" t="-6" r="7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917" y="4878622"/>
            <a:ext cx="5058481" cy="12955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22284" y="5617029"/>
            <a:ext cx="95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4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07</a:t>
                </a:r>
                <a:r>
                  <a:rPr lang="zh-CN" altLang="en-US" sz="4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sz="4400" b="1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zh-CN" sz="4400" b="1" i="1" kern="100" dirty="0" smtClean="0"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 kern="100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4400" i="1" kern="100" dirty="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zh-CN" sz="4400" i="0" kern="100" dirty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4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6" t="-5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0" y="1413258"/>
            <a:ext cx="4344006" cy="2667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32" y="1413258"/>
            <a:ext cx="6344535" cy="14384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32" y="2746944"/>
            <a:ext cx="6230219" cy="8287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969" y="3505490"/>
            <a:ext cx="4889022" cy="13598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954742" y="4473753"/>
                <a:ext cx="10819218" cy="1742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因为特征方程是在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激励为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的情况下由齐次微分方程得到的</a:t>
                </a:r>
                <a:endParaRPr lang="en-US" altLang="zh-CN" sz="24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为了建立 </a:t>
                </a:r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转移函数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与 </a:t>
                </a:r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特征方程 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的联系，令上式中的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zh-CN" altLang="en-US" sz="24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zh-CN" altLang="en-US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不恒等于</a:t>
                </a:r>
                <a:r>
                  <a:rPr lang="en-US" altLang="zh-CN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 sz="240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zh-CN" altLang="en-US" sz="240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4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zh-CN" alt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（</a:t>
                </a:r>
                <a:r>
                  <a:rPr lang="en-US" altLang="zh-CN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zh-CN" altLang="en-US" sz="24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42" y="4473753"/>
                <a:ext cx="10819218" cy="1742336"/>
              </a:xfrm>
              <a:prstGeom prst="rect">
                <a:avLst/>
              </a:prstGeom>
              <a:blipFill rotWithShape="1">
                <a:blip r:embed="rId6"/>
                <a:stretch>
                  <a:fillRect l="-3" t="-10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10782" y="587790"/>
                <a:ext cx="10868473" cy="4923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所有知识点：</a:t>
                </a:r>
                <a:endParaRPr lang="en-US" altLang="zh-CN" sz="32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00B05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01</a:t>
                </a:r>
                <a:r>
                  <a:rPr lang="zh-CN" altLang="en-US" sz="2400" b="1" kern="100" dirty="0">
                    <a:solidFill>
                      <a:srgbClr val="00B05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概述与定义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00B05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02</a:t>
                </a:r>
                <a:r>
                  <a:rPr lang="zh-CN" altLang="en-US" sz="2400" b="1" kern="100" dirty="0">
                    <a:solidFill>
                      <a:srgbClr val="00B05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复指数驱动的</a:t>
                </a:r>
                <a:r>
                  <a:rPr lang="zh-CN" altLang="en-US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种基本方法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03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四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种方法，盒子：阻抗法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04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传递函数</a:t>
                </a:r>
                <a:r>
                  <a:rPr lang="en-US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网络函数</a:t>
                </a:r>
                <a:r>
                  <a:rPr lang="zh-CN" altLang="en-US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）的求取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05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网络函数的频率特性（波特图）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06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滤波器举例（一阶高低通，二阶低通带通）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07</a:t>
                </a:r>
                <a:r>
                  <a:rPr lang="zh-CN" altLang="en-US" sz="2400" b="1" kern="1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zh-CN" sz="2400" b="1" i="1" kern="100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sz="2400" b="1" kern="1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2400" i="1" kern="100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zh-CN" sz="2400" kern="1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 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7030A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08</a:t>
                </a:r>
                <a:r>
                  <a:rPr lang="zh-CN" altLang="en-US" sz="2400" b="1" kern="100" dirty="0">
                    <a:solidFill>
                      <a:srgbClr val="7030A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谐振电路分析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09</a:t>
                </a:r>
                <a:r>
                  <a:rPr lang="zh-CN" altLang="en-US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谐振系统频率响应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幅频</a:t>
                </a:r>
                <a:r>
                  <a:rPr lang="en-US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相频特性曲线的绘制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en-US" altLang="zh-CN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11</a:t>
                </a:r>
                <a:r>
                  <a:rPr lang="zh-CN" altLang="en-US" sz="2400" b="1" kern="100" dirty="0">
                    <a:solidFill>
                      <a:srgbClr val="7030A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品质因数的三重含义</a:t>
                </a:r>
                <a:endParaRPr lang="zh-CN" altLang="zh-CN" sz="2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82" y="587790"/>
                <a:ext cx="10868473" cy="4923155"/>
              </a:xfrm>
              <a:prstGeom prst="rect">
                <a:avLst/>
              </a:prstGeom>
              <a:blipFill rotWithShape="1">
                <a:blip r:embed="rId1"/>
                <a:stretch>
                  <a:fillRect l="-2" t="-8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07</a:t>
                </a:r>
                <a:r>
                  <a:rPr lang="zh-CN" altLang="en-US" sz="4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14:m>
                  <m:oMath xmlns:m="http://schemas.openxmlformats.org/officeDocument/2006/math">
                    <m:r>
                      <a:rPr lang="en-US" altLang="zh-CN" sz="4400" b="1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44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44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zh-CN" sz="4400" b="1" i="1" kern="100" dirty="0" smtClean="0"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sz="4400" b="1" kern="1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 kern="100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4400" i="1" kern="100" dirty="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zh-CN" sz="4400" i="0" kern="100" dirty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4400" kern="1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94" y="575755"/>
                <a:ext cx="8206303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6" t="-58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0" y="1762805"/>
            <a:ext cx="4344006" cy="2667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38694" y="2029567"/>
                <a:ext cx="7053943" cy="253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对比（</a:t>
                </a:r>
                <a:r>
                  <a:rPr lang="en-US" altLang="zh-CN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）（</a:t>
                </a:r>
                <a:r>
                  <a:rPr lang="en-US" altLang="zh-CN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）：</a:t>
                </a:r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 sz="280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zh-CN" altLang="en-US" sz="280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8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zh-CN" altLang="en-US" sz="28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8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zh-CN" alt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zh-CN" altLang="en-US" sz="28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80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𝛼𝜔</m:t>
                      </m:r>
                      <m:r>
                        <a:rPr lang="en-US" altLang="zh-C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zh-CN" altLang="en-US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94" y="2029567"/>
                <a:ext cx="7053943" cy="2531270"/>
              </a:xfrm>
              <a:prstGeom prst="rect">
                <a:avLst/>
              </a:prstGeom>
              <a:blipFill rotWithShape="1">
                <a:blip r:embed="rId3"/>
                <a:stretch>
                  <a:fillRect l="-1" t="-4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号 5"/>
          <p:cNvSpPr/>
          <p:nvPr/>
        </p:nvSpPr>
        <p:spPr>
          <a:xfrm>
            <a:off x="5320146" y="2933205"/>
            <a:ext cx="510639" cy="991590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199" y="4240116"/>
            <a:ext cx="7534575" cy="1174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3739" y="1206984"/>
            <a:ext cx="2879945" cy="636151"/>
            <a:chOff x="3131840" y="987574"/>
            <a:chExt cx="2880320" cy="648072"/>
          </a:xfrm>
        </p:grpSpPr>
        <p:sp>
          <p:nvSpPr>
            <p:cNvPr id="3" name="圆角矩形 2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4" name="TextBox 13"/>
            <p:cNvSpPr txBox="1"/>
            <p:nvPr/>
          </p:nvSpPr>
          <p:spPr>
            <a:xfrm>
              <a:off x="3864114" y="1080778"/>
              <a:ext cx="1569864" cy="5173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1065829" y="2400190"/>
            <a:ext cx="106117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112423" y="3686721"/>
            <a:ext cx="10565106" cy="579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653900" y="2480194"/>
            <a:ext cx="5093696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正弦稳态：谐振</a:t>
            </a:r>
            <a:endParaRPr lang="zh-CN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26100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谐振电路分析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9947" y="2566221"/>
            <a:ext cx="8685485" cy="186017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911925" y="1700351"/>
            <a:ext cx="445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谐振与谐振电路的定义：</a:t>
            </a:r>
            <a:endParaRPr lang="zh-CN" altLang="en-US" sz="28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3797" y="4896039"/>
            <a:ext cx="492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下面将会以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串联</a:t>
            </a:r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RLC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电路举例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谐振电路分析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7" y="1286441"/>
            <a:ext cx="3673243" cy="30141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97" y="1336083"/>
            <a:ext cx="4607115" cy="947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70" y="2261219"/>
            <a:ext cx="5145988" cy="1299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81" y="3429000"/>
            <a:ext cx="3045232" cy="6798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9" y="3988359"/>
            <a:ext cx="5900891" cy="7694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1" y="4698863"/>
            <a:ext cx="4240392" cy="7694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09" y="5347797"/>
            <a:ext cx="5155140" cy="6282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764" y="4194463"/>
            <a:ext cx="6222127" cy="3422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865395" y="4698863"/>
                <a:ext cx="6131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这个值就叫做特征阻抗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395" y="4698863"/>
                <a:ext cx="613149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9" t="-108" r="8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225" y="5153328"/>
            <a:ext cx="3607373" cy="1017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谐振电路分析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7" y="1286442"/>
            <a:ext cx="2999637" cy="24613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58" y="1216317"/>
            <a:ext cx="1929843" cy="6126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95" y="1927620"/>
            <a:ext cx="3810216" cy="7937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785733"/>
            <a:ext cx="4009175" cy="29621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64" y="4915636"/>
            <a:ext cx="4474948" cy="6592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7851569" y="3812365"/>
                <a:ext cx="4340431" cy="96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观察可知，</a:t>
                </a:r>
                <a:endParaRPr lang="en-US" altLang="zh-CN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8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b="1" i="1" smtClean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zh-CN" altLang="en-US" sz="28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zh-CN" altLang="en-US" sz="2800" b="1" i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8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b="1" i="1" smtClean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zh-CN" altLang="en-US" sz="28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8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b="1" i="1" dirty="0" smtClean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zh-CN" altLang="en-US" sz="28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zh-CN" altLang="en-US" sz="2800" b="1" i="0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zh-CN" altLang="en-US" sz="2800" b="1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en-US" sz="2800" b="1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b="1" i="1" dirty="0" smtClean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b>
                        <m:r>
                          <a:rPr lang="zh-CN" altLang="en-US" sz="2800" b="1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zh-CN" altLang="en-US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569" y="3812365"/>
                <a:ext cx="4340431" cy="967637"/>
              </a:xfrm>
              <a:prstGeom prst="rect">
                <a:avLst/>
              </a:prstGeom>
              <a:blipFill rotWithShape="1">
                <a:blip r:embed="rId6"/>
                <a:stretch>
                  <a:fillRect l="-10" t="-48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394" y="5471303"/>
            <a:ext cx="4571621" cy="600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5354626" y="5034764"/>
                <a:ext cx="2020123" cy="71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sz="2800" b="1" i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a:rPr lang="zh-CN" altLang="en-US" sz="2800" b="1" i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den>
                    </m:f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</a:rPr>
                  <a:t>）</a:t>
                </a:r>
                <a:endParaRPr lang="zh-CN" altLang="en-US" sz="2800" b="1" dirty="0">
                  <a:solidFill>
                    <a:srgbClr val="313198"/>
                  </a:solidFill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626" y="5034764"/>
                <a:ext cx="2020123" cy="710579"/>
              </a:xfrm>
              <a:prstGeom prst="rect">
                <a:avLst/>
              </a:prstGeom>
              <a:blipFill rotWithShape="1">
                <a:blip r:embed="rId8"/>
                <a:stretch>
                  <a:fillRect l="-15" t="-68" r="2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719" y="4800709"/>
            <a:ext cx="1317418" cy="1079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6001" y="4780644"/>
            <a:ext cx="1214194" cy="10792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2128" y="4869163"/>
            <a:ext cx="1536609" cy="10894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908" y="2816077"/>
            <a:ext cx="1116987" cy="70587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7037" y="2821374"/>
            <a:ext cx="1638304" cy="6952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7940" y="2845539"/>
            <a:ext cx="1190416" cy="7248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0750" y="3605174"/>
            <a:ext cx="1648995" cy="85901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4899" y="3704839"/>
            <a:ext cx="1282719" cy="75726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5813" y="3588049"/>
            <a:ext cx="1598304" cy="99502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2837" y="4815583"/>
            <a:ext cx="1048407" cy="1148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63480" y="1185552"/>
            <a:ext cx="390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画出相量模型</a:t>
            </a:r>
            <a:endParaRPr lang="zh-CN" altLang="en-US" sz="28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5788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谐振电路分析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867" y="1555470"/>
            <a:ext cx="3477829" cy="2131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1049" y="1192977"/>
            <a:ext cx="390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并联</a:t>
            </a:r>
            <a:r>
              <a:rPr lang="en-US" altLang="zh-CN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RLC</a:t>
            </a:r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电路（类似地）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34" y="1644410"/>
            <a:ext cx="5937366" cy="7290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79" y="2338140"/>
            <a:ext cx="4880795" cy="8189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45" y="3157098"/>
            <a:ext cx="2115937" cy="8298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" y="1835706"/>
            <a:ext cx="3999824" cy="184833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40733"/>
            <a:ext cx="8580879" cy="2093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149774" y="2988434"/>
                <a:ext cx="5566433" cy="1987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sz="2800" b="1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800" b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𝑹𝑪</m:t>
                        </m:r>
                      </m:den>
                    </m:f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28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zh-CN" alt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zh-CN" altLang="en-US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zh-CN" altLang="en-US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ad>
                        <m:radPr>
                          <m:degHide m:val="on"/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num>
                            <m:den>
                              <m:r>
                                <a:rPr lang="zh-CN" alt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774" y="2988434"/>
                <a:ext cx="5566433" cy="1987724"/>
              </a:xfrm>
              <a:prstGeom prst="rect">
                <a:avLst/>
              </a:prstGeom>
              <a:blipFill rotWithShape="1">
                <a:blip r:embed="rId7"/>
                <a:stretch>
                  <a:fillRect l="-8" t="-6" r="8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869" y="0"/>
            <a:ext cx="921781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545918" y="4879126"/>
            <a:ext cx="2661222" cy="1001372"/>
          </a:xfrm>
          <a:prstGeom prst="ellipse">
            <a:avLst/>
          </a:prstGeom>
          <a:noFill/>
          <a:ln w="57150">
            <a:solidFill>
              <a:srgbClr val="313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663480" y="4915928"/>
            <a:ext cx="2661222" cy="1001372"/>
          </a:xfrm>
          <a:prstGeom prst="ellipse">
            <a:avLst/>
          </a:prstGeom>
          <a:noFill/>
          <a:ln w="57150">
            <a:solidFill>
              <a:srgbClr val="313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谐振系统频率响应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478" y="1374884"/>
            <a:ext cx="3664166" cy="22149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7005" y="137488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以串联</a:t>
            </a:r>
            <a:r>
              <a:rPr lang="en-US" altLang="zh-CN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RCL</a:t>
            </a:r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电路举例</a:t>
            </a:r>
            <a:endParaRPr lang="zh-CN" altLang="en-US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41" y="1875081"/>
            <a:ext cx="6058772" cy="11904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0" y="2994284"/>
            <a:ext cx="4863630" cy="11429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8" y="4008877"/>
            <a:ext cx="4934270" cy="1699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16" y="4112996"/>
            <a:ext cx="4806928" cy="169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谐振系统频率响应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13" y="1374884"/>
            <a:ext cx="3664166" cy="22149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501" y="1268132"/>
            <a:ext cx="3664166" cy="12955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25563" y="2558752"/>
            <a:ext cx="497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如何进行频域分析？</a:t>
            </a:r>
            <a:endParaRPr lang="zh-CN" altLang="en-US" sz="24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92" y="3016577"/>
            <a:ext cx="4558783" cy="5733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84" y="3473270"/>
            <a:ext cx="6772855" cy="9339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2" y="3589878"/>
            <a:ext cx="2971244" cy="6278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88758" y="4265063"/>
            <a:ext cx="530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通频带宽度（带宽）的计算？</a:t>
            </a:r>
            <a:endParaRPr lang="zh-CN" altLang="en-US" sz="32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10397" y="4902153"/>
                <a:ext cx="10344586" cy="1089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通常意义下的带宽指的是：使得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</m:d>
                    <m:r>
                      <a:rPr lang="zh-CN" altLang="en-US" sz="2400" b="1" i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</m:d>
                        <m:r>
                          <a:rPr lang="zh-CN" altLang="en-US" sz="2400" b="1" i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𝐦𝐚𝐱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b="1" i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的范围的宽度</a:t>
                </a:r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97" y="4902153"/>
                <a:ext cx="10344586" cy="1089722"/>
              </a:xfrm>
              <a:prstGeom prst="rect">
                <a:avLst/>
              </a:prstGeom>
              <a:blipFill rotWithShape="1">
                <a:blip r:embed="rId6"/>
                <a:stretch>
                  <a:fillRect l="-1" t="-54" r="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301" y="5453903"/>
            <a:ext cx="2216557" cy="7986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661" y="5513136"/>
            <a:ext cx="2084038" cy="6997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12637" y="5520970"/>
            <a:ext cx="1228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endParaRPr lang="zh-CN" altLang="en-US" sz="28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谐振系统频率响应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35" y="1303787"/>
            <a:ext cx="3664166" cy="22149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57" y="1303787"/>
            <a:ext cx="3664166" cy="11655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861600" y="2390103"/>
                <a:ext cx="6483862" cy="65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解方程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</m:d>
                    <m:r>
                      <a:rPr lang="en-US" altLang="zh-CN" sz="2400" b="1" i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  <m:d>
                              <m:dPr>
                                <m:ctrlP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zh-CN" altLang="en-US" sz="2400" b="1" i="1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</m:d>
                          </m:e>
                        </m:d>
                        <m:r>
                          <a:rPr lang="zh-CN" altLang="en-US" sz="2400" b="1" i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𝐦𝐚𝐱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b="1" i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:r>
                  <a:rPr lang="zh-CN" altLang="en-US" sz="2400" b="1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d>
                      </m:e>
                    </m:d>
                    <m:r>
                      <a:rPr lang="en-US" altLang="zh-CN" sz="2400" b="1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b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00" y="2390103"/>
                <a:ext cx="6483862" cy="658835"/>
              </a:xfrm>
              <a:prstGeom prst="rect">
                <a:avLst/>
              </a:prstGeom>
              <a:blipFill rotWithShape="1">
                <a:blip r:embed="rId3"/>
                <a:stretch>
                  <a:fillRect l="-3" t="-91" r="1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76" y="3518781"/>
            <a:ext cx="2832365" cy="12888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35" y="4869839"/>
            <a:ext cx="3839465" cy="11878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199" y="3034023"/>
            <a:ext cx="3716645" cy="118616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604" y="4064157"/>
            <a:ext cx="4818240" cy="11323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318" y="5132720"/>
            <a:ext cx="7987810" cy="1132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谐振系统频率响应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43" y="1330197"/>
            <a:ext cx="4379884" cy="20187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041509" y="1535634"/>
                <a:ext cx="8320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中心频率为</a:t>
                </a:r>
                <a:r>
                  <a:rPr lang="en-US" altLang="zh-CN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10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𝑴𝑯𝒛</m:t>
                    </m:r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，带宽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𝜟</m:t>
                    </m:r>
                    <m:r>
                      <a:rPr lang="zh-CN" altLang="en-US" sz="2400" b="1" i="1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zh-CN" altLang="en-US" sz="2400" b="1" i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zh-CN" altLang="en-US" sz="2400" b="1" i="1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𝒌𝑯𝒛</m:t>
                    </m:r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zh-CN" altLang="en-US" sz="2400" b="1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altLang="zh-CN" sz="24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400" b="1" i="1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509" y="1535634"/>
                <a:ext cx="832034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4" t="-44" r="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764234" y="1973832"/>
            <a:ext cx="610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81" y="3509091"/>
            <a:ext cx="2453894" cy="9787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869" y="2593449"/>
            <a:ext cx="1319509" cy="10356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38" y="2497052"/>
            <a:ext cx="3004614" cy="11797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419189" y="4592472"/>
                <a:ext cx="1954443" cy="1276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189" y="4592472"/>
                <a:ext cx="1954443" cy="1276888"/>
              </a:xfrm>
              <a:prstGeom prst="rect">
                <a:avLst/>
              </a:prstGeom>
              <a:blipFill rotWithShape="1">
                <a:blip r:embed="rId6"/>
                <a:stretch>
                  <a:fillRect l="-11" t="-12" r="7" b="-29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大括号 19"/>
          <p:cNvSpPr/>
          <p:nvPr/>
        </p:nvSpPr>
        <p:spPr>
          <a:xfrm>
            <a:off x="3780161" y="2962087"/>
            <a:ext cx="503270" cy="2645478"/>
          </a:xfrm>
          <a:prstGeom prst="leftBrace">
            <a:avLst>
              <a:gd name="adj1" fmla="val 8333"/>
              <a:gd name="adj2" fmla="val 5026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09390" y="3804163"/>
            <a:ext cx="5558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遇到这种题，列出这三条方程就能秒杀！</a:t>
            </a:r>
            <a:endParaRPr lang="en-US" altLang="zh-CN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但：</a:t>
            </a:r>
            <a:endParaRPr lang="en-US" altLang="zh-CN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尤其要注意判断电路的</a:t>
            </a:r>
            <a:r>
              <a:rPr lang="zh-CN" altLang="en-US" sz="2400" b="1" dirty="0">
                <a:solidFill>
                  <a:srgbClr val="313198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串并联</a:t>
            </a:r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！！</a:t>
            </a:r>
            <a:endParaRPr lang="zh-CN" altLang="en-US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42002" y="762538"/>
            <a:ext cx="3504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经典设计题？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9" grpId="0"/>
      <p:bldP spid="2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3739" y="1206984"/>
            <a:ext cx="2879945" cy="636151"/>
            <a:chOff x="3131840" y="987574"/>
            <a:chExt cx="2880320" cy="648072"/>
          </a:xfrm>
        </p:grpSpPr>
        <p:sp>
          <p:nvSpPr>
            <p:cNvPr id="3" name="圆角矩形 2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4" name="TextBox 13"/>
            <p:cNvSpPr txBox="1"/>
            <p:nvPr/>
          </p:nvSpPr>
          <p:spPr>
            <a:xfrm>
              <a:off x="3864114" y="1080778"/>
              <a:ext cx="1569864" cy="5173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1065829" y="2400190"/>
            <a:ext cx="106117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112423" y="3686721"/>
            <a:ext cx="10565106" cy="579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4346397" y="2480194"/>
            <a:ext cx="3708702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知识点补充</a:t>
            </a:r>
            <a:endParaRPr lang="zh-CN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幅频</a:t>
            </a:r>
            <a:r>
              <a:rPr lang="en-US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相频特性曲线的绘制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573" y="2387862"/>
            <a:ext cx="6655865" cy="16578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544970" y="1619763"/>
                <a:ext cx="80830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求出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zh-CN" altLang="en-US" sz="28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后，根据其表达式：</a:t>
                </a:r>
                <a:endParaRPr lang="zh-CN" altLang="en-US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970" y="1619763"/>
                <a:ext cx="8083017" cy="523220"/>
              </a:xfrm>
              <a:prstGeom prst="rect">
                <a:avLst/>
              </a:prstGeom>
              <a:blipFill rotWithShape="1">
                <a:blip r:embed="rId2"/>
                <a:stretch>
                  <a:fillRect t="-98" r="1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300093" y="4504853"/>
            <a:ext cx="841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下面给出一道综合性比较强的题目：</a:t>
            </a:r>
            <a:endParaRPr lang="zh-CN" altLang="en-US" sz="2800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幅频</a:t>
            </a:r>
            <a:r>
              <a:rPr lang="en-US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相频特性曲线的绘制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24" y="1393571"/>
            <a:ext cx="5571066" cy="1943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23" y="1474531"/>
            <a:ext cx="7044750" cy="5475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349834" y="2103011"/>
                <a:ext cx="6305798" cy="98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画出系统函数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1" i="1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num>
                      <m:den>
                        <m:r>
                          <a:rPr lang="zh-CN" altLang="en-US" sz="2400" b="1" i="1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𝑽𝒛</m:t>
                        </m:r>
                      </m:den>
                    </m:f>
                  </m:oMath>
                </a14:m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的幅频曲线</a:t>
                </a:r>
                <a:endParaRPr lang="en-US" altLang="zh-CN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画出低频渐近线和高频渐近线的示意图</a:t>
                </a:r>
                <a:endParaRPr lang="zh-CN" altLang="en-US" sz="24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34" y="2103011"/>
                <a:ext cx="6305798" cy="986296"/>
              </a:xfrm>
              <a:prstGeom prst="rect">
                <a:avLst/>
              </a:prstGeom>
              <a:blipFill rotWithShape="1">
                <a:blip r:embed="rId3"/>
                <a:stretch>
                  <a:fillRect l="-9" t="-53" r="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41267" y="3568535"/>
            <a:ext cx="1920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串联</a:t>
            </a:r>
            <a:r>
              <a:rPr lang="en-US" altLang="zh-CN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RCL</a:t>
            </a:r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zh-CN" altLang="en-US" sz="28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87880" y="3614134"/>
            <a:ext cx="1929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并联</a:t>
            </a:r>
            <a:r>
              <a:rPr lang="en-US" altLang="zh-CN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RCL</a:t>
            </a:r>
            <a:r>
              <a:rPr lang="zh-CN" altLang="en-US" sz="28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 </a:t>
            </a:r>
            <a:endParaRPr lang="zh-CN" altLang="en-US" sz="2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417620" y="3614134"/>
            <a:ext cx="20809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无法判定！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6406736" y="3614134"/>
                <a:ext cx="4352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不能直接写出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sz="2800" b="1" i="1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800" b="1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表达式！</a:t>
                </a:r>
                <a:endParaRPr lang="zh-CN" altLang="en-US" sz="2800" b="1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736" y="3614134"/>
                <a:ext cx="4352307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5" t="-67" r="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926275" y="4239491"/>
            <a:ext cx="531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从头开始一步一步老老实实做！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43" y="4731191"/>
            <a:ext cx="2876276" cy="14664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322" y="4720794"/>
            <a:ext cx="5373341" cy="146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幅频</a:t>
            </a:r>
            <a:r>
              <a:rPr lang="en-US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相频特性曲线的绘制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33" y="1300471"/>
            <a:ext cx="5571066" cy="19433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477" y="1321739"/>
            <a:ext cx="4606980" cy="1257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3" y="3311617"/>
            <a:ext cx="4425971" cy="1189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34" y="4499271"/>
            <a:ext cx="5676505" cy="8641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34" y="5415536"/>
            <a:ext cx="6031184" cy="849019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389473" y="4346369"/>
            <a:ext cx="2793114" cy="10691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726" y="1439241"/>
            <a:ext cx="2412641" cy="8701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903" y="3333280"/>
            <a:ext cx="3581336" cy="5244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7903" y="3875064"/>
            <a:ext cx="4163608" cy="52368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449" y="3243866"/>
            <a:ext cx="3421292" cy="3162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654" y="2799986"/>
            <a:ext cx="3654836" cy="533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zh-CN" sz="4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品质因数的三重含义</a:t>
            </a:r>
            <a:endParaRPr lang="zh-CN" altLang="zh-CN" sz="4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427" y="1319043"/>
            <a:ext cx="8086512" cy="4933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83739" y="1206984"/>
            <a:ext cx="2879945" cy="636151"/>
            <a:chOff x="3131840" y="987574"/>
            <a:chExt cx="2880320" cy="648072"/>
          </a:xfrm>
        </p:grpSpPr>
        <p:sp>
          <p:nvSpPr>
            <p:cNvPr id="3" name="圆角矩形 2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4" name="TextBox 13"/>
            <p:cNvSpPr txBox="1"/>
            <p:nvPr/>
          </p:nvSpPr>
          <p:spPr>
            <a:xfrm>
              <a:off x="3864114" y="1080778"/>
              <a:ext cx="1569864" cy="5173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1065829" y="2400190"/>
            <a:ext cx="106117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112423" y="3686721"/>
            <a:ext cx="10565106" cy="579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5385143" y="2480194"/>
            <a:ext cx="1631210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真题</a:t>
            </a:r>
            <a:endParaRPr lang="zh-CN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428" y="437532"/>
            <a:ext cx="3472180" cy="3228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140036" y="908899"/>
                <a:ext cx="6095010" cy="157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0" kern="100" dirty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=6</a:t>
                </a:r>
                <a:r>
                  <a:rPr lang="en-US" altLang="zh-CN" sz="2400" b="1" kern="1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zh-CN" sz="2400" b="1" i="1" kern="100" dirty="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=3</a:t>
                </a:r>
                <a14:m>
                  <m:oMath xmlns:m="http://schemas.openxmlformats.org/officeDocument/2006/math">
                    <m:r>
                      <a:rPr lang="en-US" altLang="zh-CN" sz="2400" b="1" i="1" kern="100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zh-CN" altLang="en-US" sz="2400" b="1" kern="1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=1.5</a:t>
                </a:r>
                <a:r>
                  <a:rPr lang="en-US" altLang="zh-CN" sz="2400" b="1" kern="1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zh-CN" sz="2400" b="1" i="1" kern="10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endParaRPr lang="en-US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400" b="1" i="0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=0.5</a:t>
                </a:r>
                <a14:m>
                  <m:oMath xmlns:m="http://schemas.openxmlformats.org/officeDocument/2006/math">
                    <m:r>
                      <a:rPr lang="en-US" altLang="zh-CN" sz="2400" b="1" i="1" kern="100" dirty="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endParaRPr lang="en-US" altLang="zh-CN" sz="2400" b="1" kern="1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=6</a:t>
                </a:r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kern="10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=1</a:t>
                </a:r>
                <a:r>
                  <a:rPr lang="en-US" altLang="zh-CN" sz="2400" b="1" kern="1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kern="10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1" kern="1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K=4</a:t>
                </a:r>
                <a14:m>
                  <m:oMath xmlns:m="http://schemas.openxmlformats.org/officeDocument/2006/math">
                    <m:r>
                      <a:rPr lang="en-US" altLang="zh-CN" sz="2400" b="1" i="1" kern="100" dirty="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𝒎𝑨</m:t>
                    </m:r>
                  </m:oMath>
                </a14:m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kern="10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kern="10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kern="10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CN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36" y="908899"/>
                <a:ext cx="6095010" cy="1577996"/>
              </a:xfrm>
              <a:prstGeom prst="rect">
                <a:avLst/>
              </a:prstGeom>
              <a:blipFill rotWithShape="1">
                <a:blip r:embed="rId2"/>
                <a:stretch>
                  <a:fillRect l="-8" t="-14" r="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920342" y="2486895"/>
                <a:ext cx="807967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MOS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管</a:t>
                </a:r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DS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b="1" i="1" kern="100" dirty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𝑫𝑺</m:t>
                        </m:r>
                      </m:sub>
                    </m:sSub>
                  </m:oMath>
                </a14:m>
                <a:endParaRPr lang="en-US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画出小信号模型，并写出小信号电压传递函数</a:t>
                </a:r>
                <a14:m>
                  <m:oMath xmlns:m="http://schemas.openxmlformats.org/officeDocument/2006/math">
                    <m:r>
                      <a:rPr lang="en-US" altLang="zh-CN" sz="2400" b="1" i="1" kern="100" dirty="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zh-CN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计算低频端截止频率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 err="1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kern="100" dirty="0" err="1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画出电压传输幅频特性草图</a:t>
                </a:r>
                <a:endParaRPr lang="zh-CN" altLang="zh-CN" sz="2400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+mj-lt"/>
                  <a:buAutoNum type="arabicPeriod"/>
                </a:pPr>
                <a:endParaRPr lang="zh-CN" altLang="zh-CN" sz="2400" b="1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342" y="2486895"/>
                <a:ext cx="8079674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6" t="-15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398" y="3666507"/>
            <a:ext cx="4239217" cy="1286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398" y="4952561"/>
            <a:ext cx="4096322" cy="8859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65291" y="4303413"/>
            <a:ext cx="526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131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先假设，后验证</a:t>
            </a:r>
            <a:endParaRPr lang="zh-CN" altLang="en-US" sz="2400" b="1" dirty="0">
              <a:solidFill>
                <a:srgbClr val="3131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9" y="348467"/>
            <a:ext cx="3472180" cy="3228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88" y="736301"/>
            <a:ext cx="6841545" cy="2297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06" y="3879611"/>
            <a:ext cx="5448380" cy="1695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361835" y="3220107"/>
                <a:ext cx="82399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画出小信号模型，并写出小信号电压传递函数</a:t>
                </a:r>
                <a14:m>
                  <m:oMath xmlns:m="http://schemas.openxmlformats.org/officeDocument/2006/math">
                    <m:r>
                      <a:rPr lang="en-US" altLang="zh-CN" sz="2400" b="1" i="1" kern="100" dirty="0" smtClean="0">
                        <a:solidFill>
                          <a:srgbClr val="313198"/>
                        </a:solidFill>
                        <a:effectLst/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835" y="3220107"/>
                <a:ext cx="8239991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" t="-5" r="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2949" y="4443260"/>
            <a:ext cx="6506483" cy="14003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325037" y="2506529"/>
                <a:ext cx="84834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计算低频端截止频率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100" dirty="0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dirty="0" err="1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kern="100" dirty="0" err="1" smtClean="0">
                            <a:solidFill>
                              <a:srgbClr val="313198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zh-CN" altLang="en-US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400" b="1" kern="100" dirty="0">
                    <a:solidFill>
                      <a:srgbClr val="313198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画出电压传输幅频特性草图</a:t>
                </a:r>
                <a:endParaRPr lang="zh-CN" altLang="zh-CN" sz="2400" kern="100" dirty="0">
                  <a:solidFill>
                    <a:srgbClr val="313198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37" y="2506529"/>
                <a:ext cx="848343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" t="-40" r="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2" y="396593"/>
            <a:ext cx="4140577" cy="38505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07" y="3138522"/>
            <a:ext cx="5093249" cy="110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24000" y="693641"/>
            <a:ext cx="9144000" cy="2387600"/>
          </a:xfrm>
        </p:spPr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电分期末讲座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6237" y="3453594"/>
            <a:ext cx="223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第三部分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45620" y="1947262"/>
            <a:ext cx="2292900" cy="22929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9450" y="2579570"/>
            <a:ext cx="797603" cy="797603"/>
            <a:chOff x="3627636" y="1106001"/>
            <a:chExt cx="598350" cy="598350"/>
          </a:xfrm>
        </p:grpSpPr>
        <p:sp>
          <p:nvSpPr>
            <p:cNvPr id="6" name="椭圆 5"/>
            <p:cNvSpPr/>
            <p:nvPr/>
          </p:nvSpPr>
          <p:spPr>
            <a:xfrm>
              <a:off x="3627636" y="1106001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3689140" y="1203539"/>
              <a:ext cx="475248" cy="50045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35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01</a:t>
              </a:r>
              <a:endParaRPr lang="zh-CN" altLang="en-US" sz="3735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71836" y="2275612"/>
            <a:ext cx="1553630" cy="1532614"/>
            <a:chOff x="177133" y="810963"/>
            <a:chExt cx="1165511" cy="1149744"/>
          </a:xfrm>
        </p:grpSpPr>
        <p:sp>
          <p:nvSpPr>
            <p:cNvPr id="9" name="TextBox 34"/>
            <p:cNvSpPr txBox="1"/>
            <p:nvPr/>
          </p:nvSpPr>
          <p:spPr>
            <a:xfrm>
              <a:off x="177133" y="810963"/>
              <a:ext cx="1165511" cy="9048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000" baseline="12000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  <a:endParaRPr lang="zh-CN" altLang="en-US" sz="8000" baseline="12000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0" name="TextBox 24"/>
            <p:cNvSpPr txBox="1"/>
            <p:nvPr/>
          </p:nvSpPr>
          <p:spPr>
            <a:xfrm>
              <a:off x="205994" y="1513214"/>
              <a:ext cx="1107789" cy="4474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735" baseline="12000" dirty="0"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Franklin Gothic Book" panose="020B0503020102020204" pitchFamily="34" charset="0"/>
                  <a:ea typeface="华文楷体" panose="02010600040101010101" pitchFamily="2" charset="-122"/>
                </a:rPr>
                <a:t>CONTENT</a:t>
              </a:r>
              <a:endParaRPr lang="zh-CN" altLang="en-US" sz="3735" baseline="12000" dirty="0"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Franklin Gothic Book" panose="020B0503020102020204" pitchFamily="34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421628" y="2709729"/>
            <a:ext cx="2762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运算放大器</a:t>
            </a:r>
            <a:endParaRPr lang="zh-CN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概述和定义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23764" y="1595597"/>
                <a:ext cx="9972483" cy="444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为什么要引入复指数？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性质：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dirty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zh-CN" alt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i="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zh-CN" altLang="en-US" sz="2800" i="0" dirty="0">
                          <a:latin typeface="Cambria Math" panose="02040503050406030204" pitchFamily="18" charset="0"/>
                        </a:rPr>
                        <m:t>+ⅈ</m:t>
                      </m:r>
                      <m:func>
                        <m:funcPr>
                          <m:ctrlP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i="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:r>
                  <a:rPr lang="en-US" altLang="zh-CN" sz="2800" i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θ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=  -1        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（天桥）</a:t>
                </a: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优点：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1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、表达正弦量方便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2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、微积分运算方便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3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、乘除运算方便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正弦信号驱动时可利用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将微分方程转化为代数方程</a:t>
                </a: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764" y="1595597"/>
                <a:ext cx="9972483" cy="4447949"/>
              </a:xfrm>
              <a:prstGeom prst="rect">
                <a:avLst/>
              </a:prstGeom>
              <a:blipFill rotWithShape="1">
                <a:blip r:embed="rId1"/>
                <a:stretch>
                  <a:fillRect l="-1" t="-11" r="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9666" y="1622621"/>
            <a:ext cx="2879945" cy="636151"/>
            <a:chOff x="3131840" y="987574"/>
            <a:chExt cx="2880320" cy="648072"/>
          </a:xfrm>
        </p:grpSpPr>
        <p:sp>
          <p:nvSpPr>
            <p:cNvPr id="3" name="圆角矩形 2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" name="TextBox 13"/>
            <p:cNvSpPr txBox="1"/>
            <p:nvPr/>
          </p:nvSpPr>
          <p:spPr>
            <a:xfrm>
              <a:off x="3864114" y="1080778"/>
              <a:ext cx="1569864" cy="5173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7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第一部分</a:t>
              </a:r>
              <a:endPara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>
            <a:off x="691756" y="2815827"/>
            <a:ext cx="106117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738350" y="4102358"/>
            <a:ext cx="10565106" cy="579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/>
          <p:nvPr/>
        </p:nvSpPr>
        <p:spPr>
          <a:xfrm>
            <a:off x="3972329" y="2895831"/>
            <a:ext cx="3708702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5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运算放大器</a:t>
            </a:r>
            <a:endParaRPr lang="zh-CN" altLang="zh-CN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3266" t="4429"/>
          <a:stretch>
            <a:fillRect/>
          </a:stretch>
        </p:blipFill>
        <p:spPr>
          <a:xfrm>
            <a:off x="542066" y="2039632"/>
            <a:ext cx="5383611" cy="3338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78" y="2039633"/>
            <a:ext cx="5646890" cy="291582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857601" y="1094310"/>
            <a:ext cx="7020928" cy="3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一、理想运算放大器的基本特性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6104" r="225"/>
          <a:stretch>
            <a:fillRect/>
          </a:stretch>
        </p:blipFill>
        <p:spPr>
          <a:xfrm>
            <a:off x="1515508" y="1435567"/>
            <a:ext cx="4084031" cy="3908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99819" y="4906297"/>
            <a:ext cx="1179871" cy="875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425045" y="1545543"/>
                <a:ext cx="5574890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两类应用</a:t>
                </a:r>
                <a:endParaRPr lang="en-US" altLang="zh-CN" sz="32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32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线性应用</a:t>
                </a:r>
                <a:endParaRPr lang="en-US" altLang="zh-CN" sz="2400" b="1" dirty="0">
                  <a:solidFill>
                    <a:schemeClr val="accent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|u</a:t>
                </a:r>
                <a:r>
                  <a:rPr lang="en-US" altLang="zh-CN" sz="2400" baseline="-250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d</a:t>
                </a: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| &lt;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𝜀</m:t>
                    </m:r>
                  </m:oMath>
                </a14:m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=Usat/A, </a:t>
                </a:r>
                <a:r>
                  <a:rPr lang="zh-CN" altLang="en-US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则 </a:t>
                </a: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u</a:t>
                </a:r>
                <a:r>
                  <a:rPr lang="en-US" altLang="zh-CN" sz="2400" baseline="-250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o</a:t>
                </a: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=Au</a:t>
                </a:r>
                <a:r>
                  <a:rPr lang="en-US" altLang="zh-CN" sz="2400" baseline="-250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d</a:t>
                </a: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en-US" altLang="zh-CN" sz="2400" dirty="0"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非线性应用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|u</a:t>
                </a:r>
                <a:r>
                  <a:rPr lang="en-US" altLang="zh-CN" sz="2400" baseline="-250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d</a:t>
                </a:r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| &gt;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𝜀</m:t>
                    </m:r>
                  </m:oMath>
                </a14:m>
                <a:r>
                  <a:rPr lang="en-US" altLang="zh-CN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=Usat/A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,</a:t>
                </a:r>
                <a:r>
                  <a:rPr lang="zh-CN" altLang="en-US" sz="2400" dirty="0"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则</a:t>
                </a:r>
                <a:r>
                  <a:rPr lang="en-US" altLang="zh-CN" sz="2400" dirty="0" err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u</a:t>
                </a:r>
                <a:r>
                  <a:rPr lang="en-US" altLang="zh-CN" sz="2400" baseline="-25000" dirty="0" err="1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o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Usat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45" y="1545543"/>
                <a:ext cx="5574890" cy="3508653"/>
              </a:xfrm>
              <a:prstGeom prst="rect">
                <a:avLst/>
              </a:prstGeom>
              <a:blipFill rotWithShape="1">
                <a:blip r:embed="rId2"/>
                <a:stretch>
                  <a:fillRect l="-2" t="-17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022341" y="5054196"/>
            <a:ext cx="376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输出不可能超过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sat</a:t>
            </a:r>
            <a:endParaRPr lang="zh-CN" altLang="en-US" sz="2400" baseline="-25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36827" y="883251"/>
            <a:ext cx="4825864" cy="41402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 eaLnBrk="0" fontAlgn="base" hangingPunct="0">
              <a:buClrTx/>
              <a:buSzTx/>
              <a:buFontTx/>
            </a:pPr>
            <a:r>
              <a:rPr lang="en-US" altLang="zh-CN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 kern="0" dirty="0" err="1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理想运放</a:t>
            </a:r>
            <a:r>
              <a:rPr lang="zh-CN" altLang="en-US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在线性区的</a:t>
            </a:r>
            <a:r>
              <a:rPr lang="en-US" altLang="zh-CN" sz="2800" kern="0" dirty="0" err="1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endParaRPr lang="en-US" altLang="zh-CN" sz="2800" kern="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75710" y="3108334"/>
          <a:ext cx="190373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117600" imgH="215900" progId="Equation.KSEE3">
                  <p:embed/>
                </p:oleObj>
              </mc:Choice>
              <mc:Fallback>
                <p:oleObj name="" r:id="rId1" imgW="1117600" imgH="2159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5710" y="3108334"/>
                        <a:ext cx="190373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711248" y="3061335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华文楷体" panose="02010600040101010101" pitchFamily="2" charset="-122"/>
              </a:rPr>
              <a:t>输入电阻无穷大</a:t>
            </a:r>
            <a:endParaRPr lang="zh-CN" altLang="en-US" sz="24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27239" y="2335988"/>
          <a:ext cx="2322342" cy="5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39800" imgH="228600" progId="Equation.KSEE3">
                  <p:embed/>
                </p:oleObj>
              </mc:Choice>
              <mc:Fallback>
                <p:oleObj name="" r:id="rId3" imgW="939800" imgH="228600" progId="Equation.KSEE3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7239" y="2335988"/>
                        <a:ext cx="2322342" cy="565213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39" y="2148808"/>
            <a:ext cx="3075414" cy="175887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634345" y="1098499"/>
            <a:ext cx="7208985" cy="29525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21477" y="4556468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华文楷体" panose="02010600040101010101" pitchFamily="2" charset="-122"/>
              </a:rPr>
              <a:t>输入电阻无穷大</a:t>
            </a:r>
            <a:endParaRPr lang="zh-CN" altLang="en-US" sz="24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60300" y="4603467"/>
          <a:ext cx="190373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1117600" imgH="215900" progId="Equation.KSEE3">
                  <p:embed/>
                </p:oleObj>
              </mc:Choice>
              <mc:Fallback>
                <p:oleObj name="" r:id="rId6" imgW="1117600" imgH="215900" progId="Equation.KSEE3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60300" y="4603467"/>
                        <a:ext cx="190373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521436" y="5172569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l">
              <a:buClr>
                <a:srgbClr val="0070C0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uFillTx/>
                <a:latin typeface="Times New Roman" panose="02020603050405020304" pitchFamily="18" charset="0"/>
                <a:ea typeface="华文楷体" panose="02010600040101010101" pitchFamily="2" charset="-122"/>
                <a:sym typeface="+mn-ea"/>
              </a:rPr>
              <a:t>开环增益无穷大</a:t>
            </a:r>
            <a:endParaRPr lang="zh-CN" altLang="en-US" sz="2400" dirty="0">
              <a:uFillTx/>
              <a:latin typeface="Times New Roman" panose="02020603050405020304" pitchFamily="18" charset="0"/>
              <a:ea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36518" y="5219568"/>
          <a:ext cx="108077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634365" imgH="215900" progId="Equation.KSEE3">
                  <p:embed/>
                </p:oleObj>
              </mc:Choice>
              <mc:Fallback>
                <p:oleObj name="" r:id="rId7" imgW="634365" imgH="215900" progId="Equation.KSEE3">
                  <p:embed/>
                  <p:pic>
                    <p:nvPicPr>
                      <p:cNvPr id="0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6518" y="5219568"/>
                        <a:ext cx="108077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122697" y="1640072"/>
            <a:ext cx="28648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en-US" altLang="zh-CN" sz="26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电压控制电压源</a:t>
            </a:r>
            <a:endParaRPr lang="zh-CN" altLang="en-US" sz="2600" b="1" kern="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2697" y="3911640"/>
            <a:ext cx="28648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Clr>
                <a:srgbClr val="0070C0"/>
              </a:buClr>
              <a:buFont typeface="Wingdings" panose="05000000000000000000" charset="0"/>
              <a:buChar char="n"/>
            </a:pPr>
            <a:r>
              <a:rPr lang="zh-CN" altLang="en-US" sz="2600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虚断路、虚短路</a:t>
            </a:r>
            <a:endParaRPr lang="zh-CN" altLang="en-US" sz="2600" b="1" kern="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20432" y="4550768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虚断路</a:t>
            </a:r>
            <a:endParaRPr lang="zh-CN" altLang="en-US" sz="2400" kern="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64030" y="517256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虚短路</a:t>
            </a:r>
            <a:endParaRPr lang="zh-CN" altLang="en-US" sz="2400" kern="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24120" y="4910684"/>
            <a:ext cx="3092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节点分析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/KCL KVL</a:t>
            </a:r>
            <a:endParaRPr lang="zh-CN" altLang="en-US" sz="2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7733237" y="4603467"/>
            <a:ext cx="556402" cy="9837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53031" y="5742039"/>
            <a:ext cx="873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线性分析中使用的虚短（ </a:t>
            </a:r>
            <a:r>
              <a:rPr lang="en-US" altLang="zh-CN" sz="200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Symbol" panose="05050102010706020507" pitchFamily="18" charset="2"/>
                <a:ea typeface="华文楷体" panose="02010600040101010101" pitchFamily="2" charset="-122"/>
              </a:rPr>
              <a:t> 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）假设有前提条件：运放工作在负反馈状态</a:t>
            </a:r>
            <a:r>
              <a:rPr lang="zh-CN" altLang="en-US" sz="1800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zh-CN" altLang="en-US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22019" y="1237340"/>
            <a:ext cx="71073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从反馈的结果来判断，凡反馈的结果使输出量的变化减小的 为负反馈，否则为正反馈；或者，凡反馈的结果使净输入量减小 的为负反馈，否则为正反馈。</a:t>
            </a:r>
            <a:r>
              <a:rPr lang="zh-CN" altLang="en-US" sz="2400" dirty="0">
                <a:solidFill>
                  <a:srgbClr val="333399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35947" y="2709331"/>
            <a:ext cx="6881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负反馈是放大器工作在线性区的必要条件。简单的运放电路中要实现负反馈，衰减的输出信号必须要接到</a:t>
            </a:r>
            <a:r>
              <a:rPr lang="en-US" altLang="zh-CN" sz="2400" i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4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端。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9884844" y="4186302"/>
            <a:ext cx="342900" cy="156966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8" grpId="0" animBg="1"/>
      <p:bldP spid="7" grpId="0"/>
      <p:bldP spid="12" grpId="0"/>
      <p:bldP spid="15" grpId="0"/>
      <p:bldP spid="16" grpId="0" animBg="1"/>
      <p:bldP spid="17" grpId="0"/>
      <p:bldP spid="19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956" b="1893"/>
          <a:stretch>
            <a:fillRect/>
          </a:stretch>
        </p:blipFill>
        <p:spPr>
          <a:xfrm>
            <a:off x="588948" y="3522519"/>
            <a:ext cx="5766954" cy="20574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24" y="1005630"/>
            <a:ext cx="6508044" cy="24233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644986" y="4166528"/>
                <a:ext cx="498501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5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5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5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5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5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zh-CN" altLang="en-US" sz="25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↓</m:t>
                      </m:r>
                      <m:r>
                        <a:rPr lang="zh-CN" altLang="en-US" sz="2500" i="1" dirty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5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</m:t>
                      </m:r>
                      <m:r>
                        <a:rPr lang="zh-CN" altLang="en-US" sz="2500" i="1" dirty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5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</m:t>
                      </m:r>
                      <m:r>
                        <a:rPr lang="zh-CN" altLang="en-US" sz="2500" i="1" dirty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5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2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86" y="4166528"/>
                <a:ext cx="4985019" cy="384721"/>
              </a:xfrm>
              <a:prstGeom prst="rect">
                <a:avLst/>
              </a:prstGeom>
              <a:blipFill rotWithShape="1">
                <a:blip r:embed="rId3"/>
                <a:stretch>
                  <a:fillRect l="-7" t="-76" r="-1378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2397"/>
          <a:stretch>
            <a:fillRect/>
          </a:stretch>
        </p:blipFill>
        <p:spPr>
          <a:xfrm>
            <a:off x="1028448" y="1893748"/>
            <a:ext cx="5652906" cy="39017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959439" y="2597727"/>
                <a:ext cx="3532906" cy="934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baseline="-2500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80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aseline="-25000" dirty="0"/>
                  <a:t>：</a:t>
                </a:r>
                <a:r>
                  <a:rPr lang="zh-CN" altLang="en-US" sz="2800" baseline="-250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接近于无穷大，能达到兆欧</a:t>
                </a:r>
                <a:endParaRPr lang="en-US" altLang="zh-CN" sz="2800" baseline="-250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baseline="-2500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baseline="-2500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CN" altLang="en-US" sz="2800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800" i="1" baseline="-25000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800" baseline="-250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有限值</a:t>
                </a:r>
                <a:endParaRPr lang="zh-CN" altLang="en-US" sz="2800" baseline="-250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439" y="2597727"/>
                <a:ext cx="3532906" cy="934230"/>
              </a:xfrm>
              <a:prstGeom prst="rect">
                <a:avLst/>
              </a:prstGeom>
              <a:blipFill rotWithShape="1">
                <a:blip r:embed="rId2"/>
                <a:stretch>
                  <a:fillRect l="-10" t="-62" r="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207941" y="925555"/>
            <a:ext cx="329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*</a:t>
            </a:r>
            <a:r>
              <a:rPr lang="zh-CN" altLang="en-US" sz="2800" dirty="0"/>
              <a:t>非理想的情况下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91213" y="1054482"/>
            <a:ext cx="5884426" cy="41402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 eaLnBrk="0" fontAlgn="base" hangingPunct="0">
              <a:buClrTx/>
              <a:buSzTx/>
              <a:buFontTx/>
            </a:pPr>
            <a:r>
              <a:rPr lang="en-US" altLang="zh-CN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 kern="0" dirty="0" err="1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理想运放</a:t>
            </a:r>
            <a:r>
              <a:rPr lang="zh-CN" altLang="en-US" sz="2800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在非线性区的</a:t>
            </a:r>
            <a:r>
              <a:rPr lang="en-US" altLang="zh-CN" sz="2800" kern="0" dirty="0" err="1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endParaRPr lang="en-US" altLang="zh-CN" sz="2800" kern="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8146"/>
          <a:stretch>
            <a:fillRect/>
          </a:stretch>
        </p:blipFill>
        <p:spPr>
          <a:xfrm>
            <a:off x="1637295" y="2022126"/>
            <a:ext cx="7350841" cy="27986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57601" y="1094310"/>
            <a:ext cx="7020928" cy="3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二、基本的运算电路分析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90" y="2289038"/>
            <a:ext cx="3523986" cy="22799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9951" y="1709735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、反相放大器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18950" y="2921935"/>
          <a:ext cx="1730303" cy="101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736600" imgH="431800" progId="Equation.KSEE3">
                  <p:embed/>
                </p:oleObj>
              </mc:Choice>
              <mc:Fallback>
                <p:oleObj name="" r:id="rId2" imgW="736600" imgH="431800" progId="Equation.KSEE3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8950" y="2921935"/>
                        <a:ext cx="1730303" cy="1014130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580789" y="4710609"/>
            <a:ext cx="238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■输入电阻为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862871" y="4710311"/>
          <a:ext cx="3857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4" imgW="4572000" imgH="5486400" progId="Equation.KSEE3">
                  <p:embed/>
                </p:oleObj>
              </mc:Choice>
              <mc:Fallback>
                <p:oleObj name="公式" r:id="rId4" imgW="4572000" imgH="5486400" progId="Equation.KSEE3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2871" y="4710311"/>
                        <a:ext cx="385762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80789" y="5351980"/>
            <a:ext cx="55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■输出电阻接近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，类似理想电压源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3358" y="1061228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、同相放大器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299" y="1750359"/>
            <a:ext cx="3116040" cy="1905354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64686" y="2197192"/>
          <a:ext cx="1937650" cy="84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990600" imgH="431800" progId="Equation.KSEE3">
                  <p:embed/>
                </p:oleObj>
              </mc:Choice>
              <mc:Fallback>
                <p:oleObj name="" r:id="rId2" imgW="990600" imgH="4318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4686" y="2197192"/>
                        <a:ext cx="1937650" cy="844175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71136" y="391614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■输入电阻为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02461" y="3974996"/>
          <a:ext cx="416377" cy="34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4" imgW="3657600" imgH="3048000" progId="Equation.KSEE3">
                  <p:embed/>
                </p:oleObj>
              </mc:Choice>
              <mc:Fallback>
                <p:oleObj name="Equation" r:id="rId4" imgW="3657600" imgH="3048000" progId="Equation.KSEE3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2461" y="3974996"/>
                        <a:ext cx="416377" cy="34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298018" y="4520779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■输出电阻接近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，类似理想电压源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06640" y="544507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可以用电压控制电压源的模型推</a:t>
            </a:r>
            <a:endParaRPr lang="zh-CN" altLang="en-US" sz="24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556164" y="4982444"/>
            <a:ext cx="0" cy="390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1670" y="987364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、电压跟随器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334517" y="2272024"/>
          <a:ext cx="1483224" cy="808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19100" imgH="228600" progId="Equation.KSEE3">
                  <p:embed/>
                </p:oleObj>
              </mc:Choice>
              <mc:Fallback>
                <p:oleObj name="" r:id="rId1" imgW="419100" imgH="228600" progId="Equation.KSEE3">
                  <p:embed/>
                  <p:pic>
                    <p:nvPicPr>
                      <p:cNvPr id="0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34517" y="2272024"/>
                        <a:ext cx="1483224" cy="808507"/>
                      </a:xfrm>
                      <a:prstGeom prst="rect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70" y="1799569"/>
            <a:ext cx="4344061" cy="1933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670" y="4264849"/>
            <a:ext cx="8235035" cy="1722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、概述和定义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221246" y="1742884"/>
                <a:ext cx="10340698" cy="359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微分积分运算？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ⅈ</m:t>
                    </m:r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fName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̇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nor/>
                      </m:rPr>
                      <a:rPr lang="zh-CN" altLang="en-US" sz="2800" i="1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推广：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i="0" dirty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̇"/>
                          <m:ctrlPr>
                            <a:rPr lang="en-US" altLang="zh-CN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246" y="1742884"/>
                <a:ext cx="10340698" cy="3594895"/>
              </a:xfrm>
              <a:prstGeom prst="rect">
                <a:avLst/>
              </a:prstGeom>
              <a:blipFill rotWithShape="1">
                <a:blip r:embed="rId1"/>
                <a:stretch>
                  <a:fillRect l="-1" t="-12" r="5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41" y="2773924"/>
            <a:ext cx="4300833" cy="772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48" y="2674168"/>
            <a:ext cx="2889281" cy="957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829" y="2688744"/>
            <a:ext cx="1110461" cy="896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46" y="2688744"/>
            <a:ext cx="1083570" cy="9431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149" y="4573449"/>
            <a:ext cx="1415825" cy="11550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87" y="4822717"/>
            <a:ext cx="1415825" cy="760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5549"/>
          <a:stretch>
            <a:fillRect/>
          </a:stretch>
        </p:blipFill>
        <p:spPr>
          <a:xfrm>
            <a:off x="2086260" y="689172"/>
            <a:ext cx="6908282" cy="2313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42" y="3129015"/>
            <a:ext cx="9141926" cy="1245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73" y="4500614"/>
            <a:ext cx="9143095" cy="1469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469" y="1508959"/>
            <a:ext cx="3624356" cy="25797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0634" y="861922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加法电路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56578" y="4263373"/>
          <a:ext cx="2129635" cy="862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066800" imgH="431800" progId="Equation.KSEE3">
                  <p:embed/>
                </p:oleObj>
              </mc:Choice>
              <mc:Fallback>
                <p:oleObj name="" r:id="rId2" imgW="1066800" imgH="4318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56578" y="4263373"/>
                        <a:ext cx="2129635" cy="862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箭头 8"/>
          <p:cNvSpPr/>
          <p:nvPr/>
        </p:nvSpPr>
        <p:spPr>
          <a:xfrm>
            <a:off x="4184968" y="4547845"/>
            <a:ext cx="553720" cy="27432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37443" y="4286497"/>
          <a:ext cx="2516884" cy="83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1295400" imgH="431800" progId="Equation.KSEE3">
                  <p:embed/>
                </p:oleObj>
              </mc:Choice>
              <mc:Fallback>
                <p:oleObj name="" r:id="rId4" imgW="1295400" imgH="431800" progId="Equation.KSEE3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7443" y="4286497"/>
                        <a:ext cx="2516884" cy="83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24543" y="5455228"/>
          <a:ext cx="1269797" cy="44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622300" imgH="215900" progId="Equation.KSEE3">
                  <p:embed/>
                </p:oleObj>
              </mc:Choice>
              <mc:Fallback>
                <p:oleObj name="" r:id="rId6" imgW="622300" imgH="215900" progId="Equation.KSEE3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4543" y="5455228"/>
                        <a:ext cx="1269797" cy="44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80499" y="5281283"/>
          <a:ext cx="2147838" cy="838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1104900" imgH="431800" progId="Equation.KSEE3">
                  <p:embed/>
                </p:oleObj>
              </mc:Choice>
              <mc:Fallback>
                <p:oleObj name="" r:id="rId8" imgW="1104900" imgH="431800" progId="Equation.KSEE3">
                  <p:embed/>
                  <p:pic>
                    <p:nvPicPr>
                      <p:cNvPr id="0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80499" y="5281283"/>
                        <a:ext cx="2147838" cy="838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928337" y="3198167"/>
            <a:ext cx="42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知道电路基本形式，会推就行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右箭头 8"/>
          <p:cNvSpPr/>
          <p:nvPr/>
        </p:nvSpPr>
        <p:spPr>
          <a:xfrm rot="17843313">
            <a:off x="6995195" y="3840415"/>
            <a:ext cx="553720" cy="2743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818" y="1808014"/>
            <a:ext cx="4305488" cy="2576950"/>
          </a:xfrm>
          <a:prstGeom prst="rect">
            <a:avLst/>
          </a:prstGeom>
        </p:spPr>
      </p:pic>
      <p:sp>
        <p:nvSpPr>
          <p:cNvPr id="3" name="右箭头 7"/>
          <p:cNvSpPr/>
          <p:nvPr/>
        </p:nvSpPr>
        <p:spPr>
          <a:xfrm>
            <a:off x="5771296" y="4297107"/>
            <a:ext cx="549208" cy="46412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22903" y="880201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5.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减法电路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02237" y="4062582"/>
          <a:ext cx="3404209" cy="93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574800" imgH="431800" progId="Equation.KSEE3">
                  <p:embed/>
                </p:oleObj>
              </mc:Choice>
              <mc:Fallback>
                <p:oleObj name="" r:id="rId2" imgW="1574800" imgH="431800" progId="Equation.KSEE3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02237" y="4062582"/>
                        <a:ext cx="3404209" cy="93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88038" y="5208419"/>
          <a:ext cx="2116413" cy="899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1016000" imgH="431800" progId="Equation.KSEE3">
                  <p:embed/>
                </p:oleObj>
              </mc:Choice>
              <mc:Fallback>
                <p:oleObj name="" r:id="rId4" imgW="1016000" imgH="431800" progId="Equation.KSEE3">
                  <p:embed/>
                  <p:pic>
                    <p:nvPicPr>
                      <p:cNvPr id="0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8038" y="5208419"/>
                        <a:ext cx="2116413" cy="899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75670" y="5425986"/>
          <a:ext cx="3112368" cy="4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1536700" imgH="228600" progId="Equation.KSEE3">
                  <p:embed/>
                </p:oleObj>
              </mc:Choice>
              <mc:Fallback>
                <p:oleObj name="" r:id="rId6" imgW="1536700" imgH="228600" progId="Equation.KSEE3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5670" y="5425986"/>
                        <a:ext cx="3112368" cy="4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46528" y="4732427"/>
            <a:ext cx="2310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叠加定理</a:t>
            </a:r>
            <a:endParaRPr lang="zh-CN" altLang="en-US" sz="32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247253" y="994375"/>
                <a:ext cx="4419745" cy="115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只有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v</a:t>
                </a:r>
                <a:r>
                  <a:rPr lang="en-US" altLang="zh-CN" sz="2400" baseline="-250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作用时：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253" y="994375"/>
                <a:ext cx="4419745" cy="1155253"/>
              </a:xfrm>
              <a:prstGeom prst="rect">
                <a:avLst/>
              </a:prstGeom>
              <a:blipFill rotWithShape="1">
                <a:blip r:embed="rId8"/>
                <a:stretch>
                  <a:fillRect l="-6" t="-52" r="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257644" y="2369069"/>
                <a:ext cx="4793817" cy="158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只有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v</a:t>
                </a:r>
                <a:r>
                  <a:rPr lang="en-US" altLang="zh-CN" sz="2400" baseline="-250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作用时：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40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zh-CN" sz="2400" i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644" y="2369069"/>
                <a:ext cx="4793817" cy="1584729"/>
              </a:xfrm>
              <a:prstGeom prst="rect">
                <a:avLst/>
              </a:prstGeom>
              <a:blipFill rotWithShape="1">
                <a:blip r:embed="rId9"/>
                <a:stretch>
                  <a:fillRect l="-10" t="-33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2757" y="2196004"/>
            <a:ext cx="4598632" cy="3667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椭圆 21"/>
          <p:cNvSpPr/>
          <p:nvPr/>
        </p:nvSpPr>
        <p:spPr>
          <a:xfrm>
            <a:off x="3075708" y="2444443"/>
            <a:ext cx="561109" cy="147037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075708" y="3790664"/>
            <a:ext cx="561109" cy="147037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14" grpId="0"/>
      <p:bldP spid="11" grpId="0"/>
      <p:bldP spid="15" grpId="0"/>
      <p:bldP spid="22" grpId="0" animBg="1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2303" y="821715"/>
            <a:ext cx="2507418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、运放积分器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589" y="1455009"/>
            <a:ext cx="3665393" cy="2432927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6753" y="2213345"/>
          <a:ext cx="2065109" cy="83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977900" imgH="393700" progId="Equation.KSEE3">
                  <p:embed/>
                </p:oleObj>
              </mc:Choice>
              <mc:Fallback>
                <p:oleObj name="" r:id="rId2" imgW="977900" imgH="3937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6753" y="2213345"/>
                        <a:ext cx="2065109" cy="83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11862" y="8627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频域分析：</a:t>
            </a:r>
            <a:endParaRPr lang="zh-CN" altLang="en-US" sz="24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523881" y="1483623"/>
          <a:ext cx="1723550" cy="90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990600" imgH="520700" progId="Equation.KSEE3">
                  <p:embed/>
                </p:oleObj>
              </mc:Choice>
              <mc:Fallback>
                <p:oleObj name="" r:id="rId4" imgW="990600" imgH="520700" progId="Equation.KSEE3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23881" y="1483623"/>
                        <a:ext cx="1723550" cy="90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523881" y="2637891"/>
          <a:ext cx="1763152" cy="83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889000" imgH="419100" progId="Equation.KSEE3">
                  <p:embed/>
                </p:oleObj>
              </mc:Choice>
              <mc:Fallback>
                <p:oleObj name="" r:id="rId6" imgW="889000" imgH="419100" progId="Equation.KSEE3">
                  <p:embed/>
                  <p:pic>
                    <p:nvPicPr>
                      <p:cNvPr id="0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23881" y="2637891"/>
                        <a:ext cx="1763152" cy="83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06953" y="4234226"/>
            <a:ext cx="5736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可以看出来如果施加一个恒定的信号，输出会变成线性的斜坡输出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5943600" y="3887936"/>
          <a:ext cx="1851746" cy="191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Photo Editor 照片" r:id="rId8" imgW="9458325" imgH="9801225" progId="MSPhotoEd.3">
                  <p:embed/>
                </p:oleObj>
              </mc:Choice>
              <mc:Fallback>
                <p:oleObj name="Photo Editor 照片" r:id="rId8" imgW="9458325" imgH="980122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887936"/>
                        <a:ext cx="1851746" cy="1918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2"/>
          <p:cNvSpPr/>
          <p:nvPr/>
        </p:nvSpPr>
        <p:spPr bwMode="auto">
          <a:xfrm>
            <a:off x="7480980" y="4014517"/>
            <a:ext cx="1565945" cy="439418"/>
          </a:xfrm>
          <a:prstGeom prst="borderCallout1">
            <a:avLst>
              <a:gd name="adj1" fmla="val 19514"/>
              <a:gd name="adj2" fmla="val -3648"/>
              <a:gd name="adj3" fmla="val 303250"/>
              <a:gd name="adj4" fmla="val -27148"/>
            </a:avLst>
          </a:prstGeom>
          <a:solidFill>
            <a:srgbClr val="00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波形变换</a:t>
            </a:r>
            <a:endParaRPr lang="zh-CN" altLang="en-US" sz="2100" b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9405457" y="3887936"/>
          <a:ext cx="1763152" cy="2027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Photo Editor 照片" r:id="rId10" imgW="8582025" imgH="9877425" progId="MSPhotoEd.3">
                  <p:embed/>
                </p:oleObj>
              </mc:Choice>
              <mc:Fallback>
                <p:oleObj name="Photo Editor 照片" r:id="rId10" imgW="8582025" imgH="987742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5457" y="3887936"/>
                        <a:ext cx="1763152" cy="2027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ldLvl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2095" y="921169"/>
            <a:ext cx="178927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、微分器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739" y="1676669"/>
            <a:ext cx="2997055" cy="23718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33" y="1963882"/>
            <a:ext cx="1922598" cy="922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44" y="3971606"/>
            <a:ext cx="5589132" cy="20266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78035" y="1963882"/>
            <a:ext cx="41580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利用这种电路可以检测信号的瞬间变化，当产生瞬间变化时会在输出检测到一个瞬时的信号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2561" y="4841449"/>
            <a:ext cx="5354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通过虚短虚断列写节点方程，写出传递函数，再</a:t>
            </a:r>
            <a:r>
              <a:rPr lang="zh-CN" altLang="en-US" sz="24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zh-CN" altLang="en-US" sz="2400" dirty="0">
                <a:solidFill>
                  <a:schemeClr val="accent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截止频率</a:t>
            </a:r>
            <a:endParaRPr lang="zh-CN" altLang="en-US" sz="24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46" y="2000105"/>
            <a:ext cx="3933239" cy="22484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3750" y="755481"/>
            <a:ext cx="2959465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RC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有源滤波器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4886" y="8478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阻抗模型</a:t>
            </a:r>
            <a:endParaRPr lang="en-US" altLang="zh-CN" sz="24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87" y="2636713"/>
            <a:ext cx="4042896" cy="24574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264" y="5211221"/>
            <a:ext cx="1966991" cy="9224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92" y="5157615"/>
            <a:ext cx="2216130" cy="1029664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09105" y="1525005"/>
          <a:ext cx="4397405" cy="454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5" imgW="2209800" imgH="228600" progId="Equation.KSEE3">
                  <p:embed/>
                </p:oleObj>
              </mc:Choice>
              <mc:Fallback>
                <p:oleObj name="" r:id="rId5" imgW="2209800" imgH="2286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9105" y="1525005"/>
                        <a:ext cx="4397405" cy="454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09105" y="2097019"/>
          <a:ext cx="2215774" cy="4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016000" imgH="228600" progId="Equation.KSEE3">
                  <p:embed/>
                </p:oleObj>
              </mc:Choice>
              <mc:Fallback>
                <p:oleObj name="" r:id="rId7" imgW="1016000" imgH="228600" progId="Equation.KSEE3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9105" y="2097019"/>
                        <a:ext cx="2215774" cy="4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4"/>
          <p:cNvSpPr/>
          <p:nvPr/>
        </p:nvSpPr>
        <p:spPr>
          <a:xfrm>
            <a:off x="5383611" y="2786825"/>
            <a:ext cx="599094" cy="53102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733309" y="5094160"/>
            <a:ext cx="254577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006" y="2259568"/>
            <a:ext cx="4488569" cy="2484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94" y="2009370"/>
            <a:ext cx="5831836" cy="2984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3687" y="3787940"/>
            <a:ext cx="1485900" cy="95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4886" y="13154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时域分析</a:t>
            </a:r>
            <a:endParaRPr lang="en-US" altLang="zh-CN" sz="240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016972" y="914431"/>
            <a:ext cx="7020928" cy="3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三、工作在饱和区的运放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4076" y="1557200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、过零比较器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25226" y="2300181"/>
            <a:ext cx="3076736" cy="2121173"/>
            <a:chOff x="2167" y="3168"/>
            <a:chExt cx="3863" cy="2520"/>
          </a:xfrm>
        </p:grpSpPr>
        <p:grpSp>
          <p:nvGrpSpPr>
            <p:cNvPr id="5" name="组合 4"/>
            <p:cNvGrpSpPr/>
            <p:nvPr/>
          </p:nvGrpSpPr>
          <p:grpSpPr>
            <a:xfrm>
              <a:off x="2167" y="3435"/>
              <a:ext cx="3863" cy="1966"/>
              <a:chOff x="2366" y="3352"/>
              <a:chExt cx="3863" cy="1966"/>
            </a:xfrm>
          </p:grpSpPr>
          <p:graphicFrame>
            <p:nvGraphicFramePr>
              <p:cNvPr id="8" name="对象 7"/>
              <p:cNvGraphicFramePr/>
              <p:nvPr/>
            </p:nvGraphicFramePr>
            <p:xfrm>
              <a:off x="3287" y="3775"/>
              <a:ext cx="1921" cy="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1" imgW="1206500" imgH="723900" progId="Visio.Drawing.15">
                      <p:embed/>
                    </p:oleObj>
                  </mc:Choice>
                  <mc:Fallback>
                    <p:oleObj name="" r:id="rId1" imgW="1206500" imgH="723900" progId="Visio.Drawing.15">
                      <p:embed/>
                      <p:pic>
                        <p:nvPicPr>
                          <p:cNvPr id="0" name="对象 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287" y="3775"/>
                            <a:ext cx="1921" cy="99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直接连接符 8"/>
              <p:cNvCxnSpPr/>
              <p:nvPr/>
            </p:nvCxnSpPr>
            <p:spPr>
              <a:xfrm>
                <a:off x="4303" y="4442"/>
                <a:ext cx="0" cy="6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303" y="3352"/>
                <a:ext cx="0" cy="6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H="1">
                <a:off x="2755" y="4011"/>
                <a:ext cx="6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3288" y="4532"/>
                <a:ext cx="10" cy="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" y="5123"/>
                <a:ext cx="390" cy="195"/>
              </a:xfrm>
              <a:prstGeom prst="rect">
                <a:avLst/>
              </a:prstGeom>
            </p:spPr>
          </p:pic>
          <p:cxnSp>
            <p:nvCxnSpPr>
              <p:cNvPr id="14" name="直接连接符 13"/>
              <p:cNvCxnSpPr/>
              <p:nvPr/>
            </p:nvCxnSpPr>
            <p:spPr>
              <a:xfrm flipH="1">
                <a:off x="4987" y="4278"/>
                <a:ext cx="872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5" name="对象 14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2366" y="3665"/>
              <a:ext cx="313" cy="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4" imgW="139700" imgH="228600" progId="Equation.KSEE3">
                      <p:embed/>
                    </p:oleObj>
                  </mc:Choice>
                  <mc:Fallback>
                    <p:oleObj name="" r:id="rId4" imgW="139700" imgH="228600" progId="Equation.KSEE3">
                      <p:embed/>
                      <p:pic>
                        <p:nvPicPr>
                          <p:cNvPr id="0" name="对象 14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66" y="3665"/>
                            <a:ext cx="313" cy="5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15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5859" y="3665"/>
              <a:ext cx="370" cy="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" name="" r:id="rId6" imgW="165100" imgH="228600" progId="Equation.KSEE3">
                      <p:embed/>
                    </p:oleObj>
                  </mc:Choice>
                  <mc:Fallback>
                    <p:oleObj name="" r:id="rId6" imgW="165100" imgH="228600" progId="Equation.KSEE3">
                      <p:embed/>
                      <p:pic>
                        <p:nvPicPr>
                          <p:cNvPr id="0" name="对象 15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859" y="3665"/>
                            <a:ext cx="370" cy="5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文本框 17"/>
            <p:cNvSpPr txBox="1"/>
            <p:nvPr/>
          </p:nvSpPr>
          <p:spPr>
            <a:xfrm>
              <a:off x="4104" y="3168"/>
              <a:ext cx="9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V</a:t>
              </a:r>
              <a:r>
                <a:rPr lang="en-US" altLang="zh-CN" baseline="-25000" dirty="0">
                  <a:solidFill>
                    <a:schemeClr val="tx1"/>
                  </a:solidFill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S</a:t>
              </a:r>
              <a:endParaRPr lang="en-US" altLang="zh-CN" baseline="-25000" dirty="0">
                <a:solidFill>
                  <a:schemeClr val="tx1"/>
                </a:solidFill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104" y="5108"/>
              <a:ext cx="9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-V</a:t>
              </a:r>
              <a:r>
                <a:rPr lang="en-US" altLang="zh-CN" baseline="-25000" dirty="0">
                  <a:solidFill>
                    <a:schemeClr val="tx1"/>
                  </a:solidFill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S</a:t>
              </a:r>
              <a:endParaRPr lang="en-US" altLang="zh-CN" baseline="-25000" dirty="0">
                <a:solidFill>
                  <a:schemeClr val="tx1"/>
                </a:solidFill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4704" y="4631037"/>
          <a:ext cx="2140912" cy="55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8" imgW="889000" imgH="228600" progId="Equation.KSEE3">
                  <p:embed/>
                </p:oleObj>
              </mc:Choice>
              <mc:Fallback>
                <p:oleObj name="" r:id="rId8" imgW="889000" imgH="228600" progId="Equation.KSEE3">
                  <p:embed/>
                  <p:pic>
                    <p:nvPicPr>
                      <p:cNvPr id="0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4704" y="4631037"/>
                        <a:ext cx="2140912" cy="55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84359" y="5213639"/>
          <a:ext cx="2109273" cy="49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0" imgW="965200" imgH="228600" progId="Equation.KSEE3">
                  <p:embed/>
                </p:oleObj>
              </mc:Choice>
              <mc:Fallback>
                <p:oleObj name="" r:id="rId10" imgW="965200" imgH="228600" progId="Equation.KSEE3">
                  <p:embed/>
                  <p:pic>
                    <p:nvPicPr>
                      <p:cNvPr id="0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84359" y="5213639"/>
                        <a:ext cx="2109273" cy="499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401485" y="1818810"/>
            <a:ext cx="4049633" cy="3820463"/>
            <a:chOff x="6874" y="1623"/>
            <a:chExt cx="6036" cy="5772"/>
          </a:xfrm>
        </p:grpSpPr>
        <p:grpSp>
          <p:nvGrpSpPr>
            <p:cNvPr id="25" name="组合 24"/>
            <p:cNvGrpSpPr/>
            <p:nvPr/>
          </p:nvGrpSpPr>
          <p:grpSpPr>
            <a:xfrm>
              <a:off x="6986" y="1623"/>
              <a:ext cx="5924" cy="5772"/>
              <a:chOff x="6986" y="1623"/>
              <a:chExt cx="5924" cy="577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986" y="1623"/>
                <a:ext cx="5924" cy="3316"/>
                <a:chOff x="7033" y="1624"/>
                <a:chExt cx="5924" cy="3316"/>
              </a:xfrm>
            </p:grpSpPr>
            <p:pic>
              <p:nvPicPr>
                <p:cNvPr id="88" name="Picture 64"/>
                <p:cNvPicPr>
                  <a:picLocks noChangeAspect="1" noChangeArrowheads="1"/>
                </p:cNvPicPr>
                <p:nvPr/>
              </p:nvPicPr>
              <p:blipFill>
                <a:blip r:embed="rId12"/>
                <a:srcRect b="51034"/>
                <a:stretch>
                  <a:fillRect/>
                </a:stretch>
              </p:blipFill>
              <p:spPr bwMode="auto">
                <a:xfrm>
                  <a:off x="7033" y="1768"/>
                  <a:ext cx="5925" cy="2769"/>
                </a:xfrm>
                <a:prstGeom prst="rect">
                  <a:avLst/>
                </a:prstGeom>
                <a:noFill/>
              </p:spPr>
            </p:pic>
            <p:sp>
              <p:nvSpPr>
                <p:cNvPr id="89" name="矩形 88"/>
                <p:cNvSpPr/>
                <p:nvPr/>
              </p:nvSpPr>
              <p:spPr>
                <a:xfrm>
                  <a:off x="7369" y="2555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7324" y="3559"/>
                  <a:ext cx="398" cy="4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7831" y="3303"/>
                  <a:ext cx="987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10071" y="3304"/>
                  <a:ext cx="987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8630" y="3796"/>
                  <a:ext cx="457" cy="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9216" y="3587"/>
                  <a:ext cx="457" cy="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8796" y="4095"/>
                  <a:ext cx="421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0071" y="3698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9671" y="4094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9871" y="3753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9795" y="3987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0376" y="2610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0304" y="2737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0471" y="2737"/>
                  <a:ext cx="400" cy="5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>
                  <a:off x="11473" y="3699"/>
                  <a:ext cx="519" cy="2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 rot="18360000">
                  <a:off x="11838" y="4094"/>
                  <a:ext cx="496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5" name="椭圆 104"/>
                <p:cNvSpPr/>
                <p:nvPr/>
              </p:nvSpPr>
              <p:spPr>
                <a:xfrm rot="1620000">
                  <a:off x="11113" y="4110"/>
                  <a:ext cx="496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10978" y="3699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107" name="直接箭头连接符 106"/>
                <p:cNvCxnSpPr/>
                <p:nvPr/>
              </p:nvCxnSpPr>
              <p:spPr>
                <a:xfrm>
                  <a:off x="11200" y="3676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07"/>
                <p:cNvCxnSpPr/>
                <p:nvPr/>
              </p:nvCxnSpPr>
              <p:spPr>
                <a:xfrm>
                  <a:off x="11284" y="3982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箭头连接符 108"/>
                <p:cNvCxnSpPr/>
                <p:nvPr/>
              </p:nvCxnSpPr>
              <p:spPr>
                <a:xfrm>
                  <a:off x="11389" y="3982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箭头连接符 109"/>
                <p:cNvCxnSpPr/>
                <p:nvPr/>
              </p:nvCxnSpPr>
              <p:spPr>
                <a:xfrm flipH="1">
                  <a:off x="11930" y="3725"/>
                  <a:ext cx="310" cy="49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箭头连接符 110"/>
                <p:cNvCxnSpPr/>
                <p:nvPr/>
              </p:nvCxnSpPr>
              <p:spPr>
                <a:xfrm flipH="1">
                  <a:off x="11792" y="3614"/>
                  <a:ext cx="310" cy="49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箭头连接符 111"/>
                <p:cNvCxnSpPr/>
                <p:nvPr/>
              </p:nvCxnSpPr>
              <p:spPr>
                <a:xfrm>
                  <a:off x="11294" y="3359"/>
                  <a:ext cx="269" cy="623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箭头连接符 112"/>
                <p:cNvCxnSpPr/>
                <p:nvPr/>
              </p:nvCxnSpPr>
              <p:spPr>
                <a:xfrm flipH="1">
                  <a:off x="9635" y="3477"/>
                  <a:ext cx="226" cy="510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箭头连接符 113"/>
                <p:cNvCxnSpPr/>
                <p:nvPr/>
              </p:nvCxnSpPr>
              <p:spPr>
                <a:xfrm>
                  <a:off x="9148" y="3641"/>
                  <a:ext cx="201" cy="425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箭头连接符 114"/>
                <p:cNvCxnSpPr/>
                <p:nvPr/>
              </p:nvCxnSpPr>
              <p:spPr>
                <a:xfrm flipH="1">
                  <a:off x="10221" y="2588"/>
                  <a:ext cx="206" cy="49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箭头连接符 115"/>
                <p:cNvCxnSpPr/>
                <p:nvPr/>
              </p:nvCxnSpPr>
              <p:spPr>
                <a:xfrm>
                  <a:off x="10785" y="2610"/>
                  <a:ext cx="196" cy="49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/>
                <p:nvPr/>
              </p:nvCxnSpPr>
              <p:spPr>
                <a:xfrm>
                  <a:off x="10895" y="2890"/>
                  <a:ext cx="5" cy="348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矩形 117"/>
                <p:cNvSpPr/>
                <p:nvPr/>
              </p:nvSpPr>
              <p:spPr>
                <a:xfrm>
                  <a:off x="8884" y="1768"/>
                  <a:ext cx="1186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8951" y="2468"/>
                  <a:ext cx="987" cy="5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120" name="直接箭头连接符 119"/>
                <p:cNvCxnSpPr/>
                <p:nvPr/>
              </p:nvCxnSpPr>
              <p:spPr>
                <a:xfrm flipH="1">
                  <a:off x="10065" y="2461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箭头连接符 120"/>
                <p:cNvCxnSpPr/>
                <p:nvPr/>
              </p:nvCxnSpPr>
              <p:spPr>
                <a:xfrm flipH="1">
                  <a:off x="10007" y="2468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箭头连接符 121"/>
                <p:cNvCxnSpPr/>
                <p:nvPr/>
              </p:nvCxnSpPr>
              <p:spPr>
                <a:xfrm flipH="1">
                  <a:off x="9957" y="2386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箭头连接符 122"/>
                <p:cNvCxnSpPr/>
                <p:nvPr/>
              </p:nvCxnSpPr>
              <p:spPr>
                <a:xfrm flipH="1">
                  <a:off x="11230" y="4430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箭头连接符 123"/>
                <p:cNvCxnSpPr/>
                <p:nvPr/>
              </p:nvCxnSpPr>
              <p:spPr>
                <a:xfrm flipH="1">
                  <a:off x="11815" y="4288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箭头连接符 124"/>
                <p:cNvCxnSpPr/>
                <p:nvPr/>
              </p:nvCxnSpPr>
              <p:spPr>
                <a:xfrm flipH="1">
                  <a:off x="11980" y="4288"/>
                  <a:ext cx="214" cy="390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矩形 125"/>
                <p:cNvSpPr/>
                <p:nvPr/>
              </p:nvSpPr>
              <p:spPr>
                <a:xfrm>
                  <a:off x="8171" y="2662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127" name="直接箭头连接符 126"/>
                <p:cNvCxnSpPr/>
                <p:nvPr/>
              </p:nvCxnSpPr>
              <p:spPr>
                <a:xfrm flipH="1">
                  <a:off x="8065" y="2709"/>
                  <a:ext cx="23" cy="47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箭头连接符 127"/>
                <p:cNvCxnSpPr/>
                <p:nvPr/>
              </p:nvCxnSpPr>
              <p:spPr>
                <a:xfrm flipH="1">
                  <a:off x="7985" y="2577"/>
                  <a:ext cx="176" cy="415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矩形 128"/>
                <p:cNvSpPr/>
                <p:nvPr/>
              </p:nvSpPr>
              <p:spPr>
                <a:xfrm>
                  <a:off x="8171" y="2610"/>
                  <a:ext cx="307" cy="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130" name="直接箭头连接符 129"/>
                <p:cNvCxnSpPr/>
                <p:nvPr/>
              </p:nvCxnSpPr>
              <p:spPr>
                <a:xfrm>
                  <a:off x="8584" y="2744"/>
                  <a:ext cx="23" cy="504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箭头连接符 130"/>
                <p:cNvCxnSpPr/>
                <p:nvPr/>
              </p:nvCxnSpPr>
              <p:spPr>
                <a:xfrm flipH="1">
                  <a:off x="9087" y="2317"/>
                  <a:ext cx="381" cy="2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箭头连接符 131"/>
                <p:cNvCxnSpPr/>
                <p:nvPr/>
              </p:nvCxnSpPr>
              <p:spPr>
                <a:xfrm>
                  <a:off x="8428" y="2502"/>
                  <a:ext cx="202" cy="42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箭头连接符 132"/>
                <p:cNvCxnSpPr/>
                <p:nvPr/>
              </p:nvCxnSpPr>
              <p:spPr>
                <a:xfrm>
                  <a:off x="8704" y="2551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箭头连接符 133"/>
                <p:cNvCxnSpPr/>
                <p:nvPr/>
              </p:nvCxnSpPr>
              <p:spPr>
                <a:xfrm>
                  <a:off x="8507" y="2599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箭头连接符 134"/>
                <p:cNvCxnSpPr/>
                <p:nvPr/>
              </p:nvCxnSpPr>
              <p:spPr>
                <a:xfrm>
                  <a:off x="10946" y="2521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直角三角形 135"/>
                <p:cNvSpPr/>
                <p:nvPr/>
              </p:nvSpPr>
              <p:spPr>
                <a:xfrm rot="10980000" flipH="1">
                  <a:off x="7823" y="2652"/>
                  <a:ext cx="152" cy="365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7124" y="1624"/>
                  <a:ext cx="507" cy="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12451" y="3364"/>
                  <a:ext cx="507" cy="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86" y="4079"/>
                <a:ext cx="5924" cy="3316"/>
                <a:chOff x="7033" y="1624"/>
                <a:chExt cx="5924" cy="3316"/>
              </a:xfrm>
            </p:grpSpPr>
            <p:pic>
              <p:nvPicPr>
                <p:cNvPr id="37" name="Picture 64"/>
                <p:cNvPicPr>
                  <a:picLocks noChangeAspect="1" noChangeArrowheads="1"/>
                </p:cNvPicPr>
                <p:nvPr/>
              </p:nvPicPr>
              <p:blipFill>
                <a:blip r:embed="rId12"/>
                <a:srcRect b="51034"/>
                <a:stretch>
                  <a:fillRect/>
                </a:stretch>
              </p:blipFill>
              <p:spPr bwMode="auto">
                <a:xfrm>
                  <a:off x="7033" y="1768"/>
                  <a:ext cx="5925" cy="2769"/>
                </a:xfrm>
                <a:prstGeom prst="rect">
                  <a:avLst/>
                </a:prstGeom>
                <a:noFill/>
              </p:spPr>
            </p:pic>
            <p:sp>
              <p:nvSpPr>
                <p:cNvPr id="38" name="矩形 37"/>
                <p:cNvSpPr/>
                <p:nvPr/>
              </p:nvSpPr>
              <p:spPr>
                <a:xfrm>
                  <a:off x="7369" y="2555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7324" y="3559"/>
                  <a:ext cx="398" cy="4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7831" y="3303"/>
                  <a:ext cx="987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0071" y="3304"/>
                  <a:ext cx="987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8630" y="3796"/>
                  <a:ext cx="457" cy="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9216" y="3587"/>
                  <a:ext cx="457" cy="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8796" y="4095"/>
                  <a:ext cx="421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10071" y="3698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9671" y="4094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9871" y="3753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9795" y="3987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0376" y="2610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0304" y="2737"/>
                  <a:ext cx="400" cy="4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0471" y="2737"/>
                  <a:ext cx="400" cy="5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11473" y="3699"/>
                  <a:ext cx="519" cy="2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 rot="18360000">
                  <a:off x="11838" y="4094"/>
                  <a:ext cx="496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 rot="1620000">
                  <a:off x="11113" y="4110"/>
                  <a:ext cx="496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10978" y="3699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56" name="直接箭头连接符 55"/>
                <p:cNvCxnSpPr/>
                <p:nvPr/>
              </p:nvCxnSpPr>
              <p:spPr>
                <a:xfrm>
                  <a:off x="11200" y="3676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/>
              </p:nvCxnSpPr>
              <p:spPr>
                <a:xfrm>
                  <a:off x="11284" y="3982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/>
                <p:nvPr/>
              </p:nvCxnSpPr>
              <p:spPr>
                <a:xfrm>
                  <a:off x="11389" y="3982"/>
                  <a:ext cx="189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/>
                <p:cNvCxnSpPr/>
                <p:nvPr/>
              </p:nvCxnSpPr>
              <p:spPr>
                <a:xfrm flipH="1">
                  <a:off x="11930" y="3725"/>
                  <a:ext cx="310" cy="49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/>
                <p:cNvCxnSpPr/>
                <p:nvPr/>
              </p:nvCxnSpPr>
              <p:spPr>
                <a:xfrm flipH="1">
                  <a:off x="11792" y="3614"/>
                  <a:ext cx="310" cy="49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>
                  <a:off x="11294" y="3359"/>
                  <a:ext cx="269" cy="623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/>
                <p:cNvCxnSpPr/>
                <p:nvPr/>
              </p:nvCxnSpPr>
              <p:spPr>
                <a:xfrm flipH="1">
                  <a:off x="9635" y="3477"/>
                  <a:ext cx="226" cy="510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/>
                <p:cNvCxnSpPr/>
                <p:nvPr/>
              </p:nvCxnSpPr>
              <p:spPr>
                <a:xfrm>
                  <a:off x="9148" y="3641"/>
                  <a:ext cx="201" cy="425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/>
                <p:cNvCxnSpPr/>
                <p:nvPr/>
              </p:nvCxnSpPr>
              <p:spPr>
                <a:xfrm flipH="1">
                  <a:off x="10221" y="2588"/>
                  <a:ext cx="206" cy="49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/>
                <p:cNvCxnSpPr/>
                <p:nvPr/>
              </p:nvCxnSpPr>
              <p:spPr>
                <a:xfrm>
                  <a:off x="10785" y="2610"/>
                  <a:ext cx="196" cy="49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/>
                <p:cNvCxnSpPr/>
                <p:nvPr/>
              </p:nvCxnSpPr>
              <p:spPr>
                <a:xfrm>
                  <a:off x="10895" y="2890"/>
                  <a:ext cx="5" cy="348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矩形 66"/>
                <p:cNvSpPr/>
                <p:nvPr/>
              </p:nvSpPr>
              <p:spPr>
                <a:xfrm>
                  <a:off x="8884" y="1768"/>
                  <a:ext cx="1186" cy="12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8951" y="2468"/>
                  <a:ext cx="987" cy="5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69" name="直接箭头连接符 68"/>
                <p:cNvCxnSpPr/>
                <p:nvPr/>
              </p:nvCxnSpPr>
              <p:spPr>
                <a:xfrm flipH="1">
                  <a:off x="10065" y="2461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/>
                <p:nvPr/>
              </p:nvCxnSpPr>
              <p:spPr>
                <a:xfrm flipH="1">
                  <a:off x="10007" y="2468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/>
              </p:nvCxnSpPr>
              <p:spPr>
                <a:xfrm flipH="1">
                  <a:off x="9957" y="2386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/>
                <p:nvPr/>
              </p:nvCxnSpPr>
              <p:spPr>
                <a:xfrm flipH="1">
                  <a:off x="11230" y="4430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/>
                <p:cNvCxnSpPr/>
                <p:nvPr/>
              </p:nvCxnSpPr>
              <p:spPr>
                <a:xfrm flipH="1">
                  <a:off x="11815" y="4288"/>
                  <a:ext cx="264" cy="51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73"/>
                <p:cNvCxnSpPr/>
                <p:nvPr/>
              </p:nvCxnSpPr>
              <p:spPr>
                <a:xfrm flipH="1">
                  <a:off x="11980" y="4288"/>
                  <a:ext cx="214" cy="390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/>
                <p:cNvSpPr/>
                <p:nvPr/>
              </p:nvSpPr>
              <p:spPr>
                <a:xfrm>
                  <a:off x="8171" y="2662"/>
                  <a:ext cx="307" cy="3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76" name="直接箭头连接符 75"/>
                <p:cNvCxnSpPr/>
                <p:nvPr/>
              </p:nvCxnSpPr>
              <p:spPr>
                <a:xfrm flipH="1">
                  <a:off x="8065" y="2709"/>
                  <a:ext cx="23" cy="471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箭头连接符 76"/>
                <p:cNvCxnSpPr/>
                <p:nvPr/>
              </p:nvCxnSpPr>
              <p:spPr>
                <a:xfrm flipH="1">
                  <a:off x="7985" y="2577"/>
                  <a:ext cx="176" cy="415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矩形 77"/>
                <p:cNvSpPr/>
                <p:nvPr/>
              </p:nvSpPr>
              <p:spPr>
                <a:xfrm>
                  <a:off x="8171" y="2610"/>
                  <a:ext cx="307" cy="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cxnSp>
              <p:nvCxnSpPr>
                <p:cNvPr id="79" name="直接箭头连接符 78"/>
                <p:cNvCxnSpPr/>
                <p:nvPr/>
              </p:nvCxnSpPr>
              <p:spPr>
                <a:xfrm>
                  <a:off x="8584" y="2744"/>
                  <a:ext cx="23" cy="504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79"/>
                <p:cNvCxnSpPr/>
                <p:nvPr/>
              </p:nvCxnSpPr>
              <p:spPr>
                <a:xfrm flipH="1">
                  <a:off x="9087" y="2317"/>
                  <a:ext cx="381" cy="2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箭头连接符 80"/>
                <p:cNvCxnSpPr/>
                <p:nvPr/>
              </p:nvCxnSpPr>
              <p:spPr>
                <a:xfrm>
                  <a:off x="8428" y="2502"/>
                  <a:ext cx="202" cy="429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箭头连接符 81"/>
                <p:cNvCxnSpPr/>
                <p:nvPr/>
              </p:nvCxnSpPr>
              <p:spPr>
                <a:xfrm>
                  <a:off x="8704" y="2551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箭头连接符 82"/>
                <p:cNvCxnSpPr/>
                <p:nvPr/>
              </p:nvCxnSpPr>
              <p:spPr>
                <a:xfrm>
                  <a:off x="8507" y="2599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箭头连接符 83"/>
                <p:cNvCxnSpPr/>
                <p:nvPr/>
              </p:nvCxnSpPr>
              <p:spPr>
                <a:xfrm>
                  <a:off x="10946" y="2521"/>
                  <a:ext cx="130" cy="306"/>
                </a:xfrm>
                <a:prstGeom prst="straightConnector1">
                  <a:avLst/>
                </a:prstGeom>
                <a:ln w="60325">
                  <a:solidFill>
                    <a:schemeClr val="bg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直角三角形 84"/>
                <p:cNvSpPr/>
                <p:nvPr/>
              </p:nvSpPr>
              <p:spPr>
                <a:xfrm rot="10980000" flipH="1">
                  <a:off x="7823" y="2652"/>
                  <a:ext cx="152" cy="365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7124" y="1624"/>
                  <a:ext cx="507" cy="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12451" y="3364"/>
                  <a:ext cx="507" cy="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7734" y="4821"/>
                <a:ext cx="3514" cy="9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849" y="5793"/>
                <a:ext cx="3514" cy="9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7676" y="4890"/>
                <a:ext cx="1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8855" y="3298"/>
                <a:ext cx="12" cy="1616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890" y="6798"/>
                <a:ext cx="1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8878" y="4906"/>
                <a:ext cx="12" cy="193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141" y="3298"/>
                <a:ext cx="12" cy="1616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0034" y="4879"/>
                <a:ext cx="26" cy="189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9990" y="4866"/>
                <a:ext cx="1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11202" y="6798"/>
                <a:ext cx="1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11153" y="4914"/>
                <a:ext cx="26" cy="189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0022" y="3237"/>
                <a:ext cx="12" cy="1616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文本框 141"/>
            <p:cNvSpPr txBox="1"/>
            <p:nvPr/>
          </p:nvSpPr>
          <p:spPr>
            <a:xfrm>
              <a:off x="6901" y="4550"/>
              <a:ext cx="7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V</a:t>
              </a:r>
              <a:r>
                <a:rPr lang="en-US" altLang="zh-CN" baseline="-25000" dirty="0">
                  <a:solidFill>
                    <a:schemeClr val="tx1"/>
                  </a:solidFill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S</a:t>
              </a:r>
              <a:endParaRPr lang="en-US" altLang="zh-CN" baseline="-25000" dirty="0">
                <a:solidFill>
                  <a:schemeClr val="tx1"/>
                </a:solidFill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874" y="6423"/>
              <a:ext cx="8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-V</a:t>
              </a:r>
              <a:r>
                <a:rPr lang="en-US" altLang="zh-CN" baseline="-25000" dirty="0">
                  <a:solidFill>
                    <a:schemeClr val="tx1"/>
                  </a:solidFill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S</a:t>
              </a:r>
              <a:endParaRPr lang="en-US" altLang="zh-CN" baseline="-25000" dirty="0">
                <a:solidFill>
                  <a:schemeClr val="tx1"/>
                </a:solidFill>
                <a:uFillTx/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7067" y="872842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2、迟滞比较器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664" y="1898037"/>
            <a:ext cx="3600735" cy="22939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16" y="1653104"/>
            <a:ext cx="2726207" cy="2783814"/>
          </a:xfrm>
          <a:prstGeom prst="rect">
            <a:avLst/>
          </a:prstGeom>
        </p:spPr>
      </p:pic>
      <p:sp>
        <p:nvSpPr>
          <p:cNvPr id="5" name="右箭头 5"/>
          <p:cNvSpPr/>
          <p:nvPr/>
        </p:nvSpPr>
        <p:spPr>
          <a:xfrm>
            <a:off x="4876449" y="2871866"/>
            <a:ext cx="632645" cy="34629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2988" y="1083891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假设运放供电电压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+12V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-12V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18225" y="2245737"/>
            <a:ext cx="4129872" cy="2020975"/>
            <a:chOff x="7290" y="2294"/>
            <a:chExt cx="3218" cy="2583"/>
          </a:xfrm>
        </p:grpSpPr>
        <p:cxnSp>
          <p:nvCxnSpPr>
            <p:cNvPr id="8" name="肘形连接符 3"/>
            <p:cNvCxnSpPr/>
            <p:nvPr/>
          </p:nvCxnSpPr>
          <p:spPr>
            <a:xfrm>
              <a:off x="7290" y="2305"/>
              <a:ext cx="3218" cy="25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7417" y="2294"/>
              <a:ext cx="389" cy="0"/>
            </a:xfrm>
            <a:prstGeom prst="straightConnector1">
              <a:avLst/>
            </a:prstGeom>
            <a:ln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8908" y="3700"/>
              <a:ext cx="8" cy="352"/>
            </a:xfrm>
            <a:prstGeom prst="straightConnector1">
              <a:avLst/>
            </a:prstGeom>
            <a:ln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9249" y="4877"/>
              <a:ext cx="389" cy="0"/>
            </a:xfrm>
            <a:prstGeom prst="straightConnector1">
              <a:avLst/>
            </a:prstGeom>
            <a:ln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5797999" y="2266080"/>
            <a:ext cx="3468938" cy="2009238"/>
            <a:chOff x="6530" y="-592"/>
            <a:chExt cx="2703" cy="2568"/>
          </a:xfrm>
        </p:grpSpPr>
        <p:cxnSp>
          <p:nvCxnSpPr>
            <p:cNvPr id="13" name="肘形连接符 11"/>
            <p:cNvCxnSpPr/>
            <p:nvPr/>
          </p:nvCxnSpPr>
          <p:spPr>
            <a:xfrm>
              <a:off x="6530" y="-581"/>
              <a:ext cx="2703" cy="254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93B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 flipV="1">
              <a:off x="8855" y="1966"/>
              <a:ext cx="378" cy="10"/>
            </a:xfrm>
            <a:prstGeom prst="straightConnector1">
              <a:avLst/>
            </a:prstGeom>
            <a:ln>
              <a:solidFill>
                <a:srgbClr val="093BF5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7853" y="1298"/>
              <a:ext cx="6" cy="317"/>
            </a:xfrm>
            <a:prstGeom prst="straightConnector1">
              <a:avLst/>
            </a:prstGeom>
            <a:ln>
              <a:solidFill>
                <a:srgbClr val="093BF5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7001" y="-592"/>
              <a:ext cx="378" cy="10"/>
            </a:xfrm>
            <a:prstGeom prst="straightConnector1">
              <a:avLst/>
            </a:prstGeom>
            <a:ln>
              <a:solidFill>
                <a:srgbClr val="093BF5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740740" y="4958357"/>
            <a:ext cx="60352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输入单方向变化时，输出只跳变一次。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在两个门限电压之间，输出保持原来的输出。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81274" y="763945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RC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振荡器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055" y="1987348"/>
            <a:ext cx="3390643" cy="2883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41031" y="1477500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假设运放开始处于正饱和区，电容上电压为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24044" y="1477499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电容通过R3充电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011" y="2048897"/>
            <a:ext cx="2861818" cy="230083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68649" y="5402608"/>
            <a:ext cx="180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充电方程：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75992" y="4349734"/>
          <a:ext cx="1984900" cy="70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219200" imgH="431800" progId="Equation.KSEE3">
                  <p:embed/>
                </p:oleObj>
              </mc:Choice>
              <mc:Fallback>
                <p:oleObj name="" r:id="rId3" imgW="1219200" imgH="431800" progId="Equation.KSEE3">
                  <p:embed/>
                  <p:pic>
                    <p:nvPicPr>
                      <p:cNvPr id="0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5992" y="4349734"/>
                        <a:ext cx="1984900" cy="70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96549" y="4472309"/>
          <a:ext cx="1470322" cy="499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673100" imgH="228600" progId="Equation.KSEE3">
                  <p:embed/>
                </p:oleObj>
              </mc:Choice>
              <mc:Fallback>
                <p:oleObj name="" r:id="rId5" imgW="673100" imgH="228600" progId="Equation.KSEE3">
                  <p:embed/>
                  <p:pic>
                    <p:nvPicPr>
                      <p:cNvPr id="0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6549" y="4472309"/>
                        <a:ext cx="1470322" cy="499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406635" y="4451493"/>
          <a:ext cx="1137262" cy="499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520700" imgH="228600" progId="Equation.KSEE3">
                  <p:embed/>
                </p:oleObj>
              </mc:Choice>
              <mc:Fallback>
                <p:oleObj name="" r:id="rId7" imgW="520700" imgH="228600" progId="Equation.KSEE3">
                  <p:embed/>
                  <p:pic>
                    <p:nvPicPr>
                      <p:cNvPr id="0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6635" y="4451493"/>
                        <a:ext cx="1137262" cy="499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33628" y="5134649"/>
          <a:ext cx="5337625" cy="99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9" imgW="2311400" imgH="431800" progId="Equation.KSEE3">
                  <p:embed/>
                </p:oleObj>
              </mc:Choice>
              <mc:Fallback>
                <p:oleObj name="" r:id="rId9" imgW="2311400" imgH="431800" progId="Equation.KSEE3">
                  <p:embed/>
                  <p:pic>
                    <p:nvPicPr>
                      <p:cNvPr id="0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33628" y="5134649"/>
                        <a:ext cx="5337625" cy="99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、概述和定义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109758" y="1583721"/>
                <a:ext cx="9972483" cy="449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设有               </a:t>
                </a:r>
                <a14:m>
                  <m:oMath xmlns:m="http://schemas.openxmlformats.org/officeDocument/2006/math">
                    <m:r>
                      <a:rPr lang="en-US" altLang="zh-CN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2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sz="32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3200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𝑗𝑋</m:t>
                    </m:r>
                  </m:oMath>
                </a14:m>
                <a:endPara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32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32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zh-CN" altLang="en-US" sz="3200" i="0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32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en-US" sz="3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2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 sz="32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200" i="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3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zh-CN" altLang="en-US" sz="32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3200" dirty="0"/>
                  <a:t>                      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3200" i="1" smtClean="0">
                        <a:latin typeface="Cambria Math" panose="02040503050406030204" pitchFamily="18" charset="0"/>
                      </a:rPr>
                      <m:t>∠</m:t>
                    </m:r>
                    <m:sSub>
                      <m:sSubPr>
                        <m:ctrlPr>
                          <a:rPr lang="zh-CN" altLang="en-US" sz="32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 dirty="0">
                            <a:latin typeface="Cambria Math" panose="02040503050406030204" pitchFamily="18" charset="0"/>
                          </a:rPr>
                          <m:t>𝛹</m:t>
                        </m:r>
                      </m:e>
                      <m:sub>
                        <m:r>
                          <a:rPr lang="zh-CN" altLang="en-US" sz="3200" i="1" dirty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3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3200" dirty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f>
                          <m:fPr>
                            <m:ctrlPr>
                              <a:rPr lang="zh-CN" altLang="en-US" sz="3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zh-CN" altLang="en-US" sz="32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32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设有                </a:t>
                </a:r>
                <a14:m>
                  <m:oMath xmlns:m="http://schemas.openxmlformats.org/officeDocument/2006/math">
                    <m:r>
                      <a:rPr lang="zh-CN" alt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sz="32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3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zh-CN" altLang="en-US" sz="3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3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sSup>
                          <m:sSupPr>
                            <m:ctrlPr>
                              <a:rPr lang="zh-CN" altLang="en-US" sz="3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zh-CN" altLang="en-US" sz="3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zh-CN" alt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 sz="32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𝑗𝑋</m:t>
                        </m:r>
                      </m:den>
                    </m:f>
                  </m:oMath>
                </a14:m>
                <a:endParaRPr lang="en-US" altLang="zh-CN" sz="32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32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3200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2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zh-CN" altLang="en-US" sz="3200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2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en-US" sz="3200" i="1" dirty="0" smtClean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CN" altLang="en-US" sz="3200" i="1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3200" i="0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zh-CN" altLang="en-US" sz="3200" i="0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zh-CN" altLang="en-US" sz="3200" i="0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3200" i="0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CN" altLang="en-US" sz="3200" i="1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3200" i="0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zh-CN" altLang="en-US" sz="3200" i="0" dirty="0">
                                        <a:solidFill>
                                          <a:srgbClr val="31319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zh-CN" altLang="en-US" sz="3200" i="0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3200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zh-CN" altLang="en-US" sz="3200" i="0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3200" i="0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3200" i="1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zh-CN" altLang="en-US" sz="3200" i="0" dirty="0">
                                    <a:solidFill>
                                      <a:srgbClr val="31319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altLang="zh-CN" sz="32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3200" i="1" smtClean="0">
                          <a:latin typeface="Cambria Math" panose="02040503050406030204" pitchFamily="18" charset="0"/>
                        </a:rPr>
                        <m:t>∠</m:t>
                      </m:r>
                      <m:sSub>
                        <m:sSubPr>
                          <m:ctrlPr>
                            <a:rPr lang="zh-CN" altLang="en-US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 dirty="0">
                              <a:latin typeface="Cambria Math" panose="02040503050406030204" pitchFamily="18" charset="0"/>
                            </a:rPr>
                            <m:t>𝛹</m:t>
                          </m:r>
                        </m:e>
                        <m:sub>
                          <m:r>
                            <a:rPr lang="zh-CN" altLang="en-US" sz="32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3200" i="1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200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3200" i="1" dirty="0" smtClean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3200" i="1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i="1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3200" i="0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CN" altLang="en-US" sz="3200" i="1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200" i="1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zh-CN" altLang="en-US" sz="3200" i="0" dirty="0" smtClean="0">
                                      <a:solidFill>
                                        <a:srgbClr val="313198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zh-CN" altLang="en-US" sz="32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en-US" sz="32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2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32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zh-CN" altLang="en-US" sz="32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32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58" y="1583721"/>
                <a:ext cx="9972483" cy="4491166"/>
              </a:xfrm>
              <a:prstGeom prst="rect">
                <a:avLst/>
              </a:prstGeom>
              <a:blipFill rotWithShape="1">
                <a:blip r:embed="rId1"/>
                <a:stretch>
                  <a:fillRect l="-4" t="-1" r="2" b="-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181106" y="813460"/>
            <a:ext cx="454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复数基本量？</a:t>
            </a:r>
            <a:endParaRPr lang="zh-CN" altLang="en-US" sz="2800" dirty="0">
              <a:solidFill>
                <a:srgbClr val="33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868" y="205182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当电容电压充电电压大于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665" y="1923836"/>
            <a:ext cx="999615" cy="717636"/>
          </a:xfrm>
          <a:prstGeom prst="rect">
            <a:avLst/>
          </a:prstGeom>
        </p:spPr>
      </p:pic>
      <p:sp>
        <p:nvSpPr>
          <p:cNvPr id="4" name="下箭头 6"/>
          <p:cNvSpPr/>
          <p:nvPr/>
        </p:nvSpPr>
        <p:spPr>
          <a:xfrm>
            <a:off x="2409450" y="2472473"/>
            <a:ext cx="194344" cy="50634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214" y="3070929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运放输出电压快速到达电源负电压-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en-US" sz="2400" baseline="-2500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endParaRPr lang="zh-CN" altLang="en-US" sz="2400" baseline="-25000" dirty="0">
              <a:solidFill>
                <a:schemeClr val="tx1"/>
              </a:solidFill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1564" y="42759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电容放电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7" name="下箭头 10"/>
          <p:cNvSpPr/>
          <p:nvPr/>
        </p:nvSpPr>
        <p:spPr>
          <a:xfrm>
            <a:off x="2393412" y="3717483"/>
            <a:ext cx="226420" cy="39946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99" y="3917214"/>
            <a:ext cx="2230976" cy="18861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58260" y="38861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放电方程：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58260" y="4508924"/>
          <a:ext cx="3928740" cy="85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298700" imgH="431800" progId="Equation.KSEE3">
                  <p:embed/>
                </p:oleObj>
              </mc:Choice>
              <mc:Fallback>
                <p:oleObj name="" r:id="rId3" imgW="2298700" imgH="431800" progId="Equation.KSEE3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260" y="4508924"/>
                        <a:ext cx="3928740" cy="855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60" y="1048190"/>
            <a:ext cx="2921554" cy="2484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643" y="3102033"/>
            <a:ext cx="3833150" cy="26960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16" y="794818"/>
            <a:ext cx="4551754" cy="218053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503341" y="1403840"/>
            <a:ext cx="0" cy="2336887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897457" y="2649672"/>
            <a:ext cx="0" cy="1091055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291964" y="1403840"/>
            <a:ext cx="0" cy="2336887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686472" y="2665898"/>
            <a:ext cx="0" cy="1074829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935" t="2674"/>
          <a:stretch>
            <a:fillRect/>
          </a:stretch>
        </p:blipFill>
        <p:spPr>
          <a:xfrm>
            <a:off x="1267503" y="1788954"/>
            <a:ext cx="5604001" cy="3958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0267"/>
          <a:stretch>
            <a:fillRect/>
          </a:stretch>
        </p:blipFill>
        <p:spPr>
          <a:xfrm>
            <a:off x="7519204" y="3768422"/>
            <a:ext cx="3693226" cy="88428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338594" y="3207985"/>
            <a:ext cx="270164" cy="3117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610000" y="1491288"/>
                <a:ext cx="2378793" cy="69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000" y="1491288"/>
                <a:ext cx="2378793" cy="694806"/>
              </a:xfrm>
              <a:prstGeom prst="rect">
                <a:avLst/>
              </a:prstGeom>
              <a:blipFill rotWithShape="1">
                <a:blip r:embed="rId3"/>
                <a:stretch>
                  <a:fillRect l="-12" t="-44" r="-401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4325730" y="3363848"/>
            <a:ext cx="270164" cy="311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242603" y="2902183"/>
                <a:ext cx="862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03" y="2902183"/>
                <a:ext cx="8624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9" t="-50" r="33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651641" y="2525092"/>
                <a:ext cx="2206181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41" y="2525092"/>
                <a:ext cx="2206181" cy="754181"/>
              </a:xfrm>
              <a:prstGeom prst="rect">
                <a:avLst/>
              </a:prstGeom>
              <a:blipFill rotWithShape="1">
                <a:blip r:embed="rId5"/>
                <a:stretch>
                  <a:fillRect l="-1" t="-44" r="-4020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下箭头 10"/>
          <p:cNvSpPr/>
          <p:nvPr/>
        </p:nvSpPr>
        <p:spPr>
          <a:xfrm rot="16200000">
            <a:off x="6677450" y="3748571"/>
            <a:ext cx="465040" cy="599939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9286" y="898729"/>
            <a:ext cx="6620646" cy="487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26" y="898729"/>
            <a:ext cx="3851394" cy="981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859" y="1960905"/>
            <a:ext cx="2943128" cy="8633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589" y="2905246"/>
            <a:ext cx="2971398" cy="674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b="37520"/>
          <a:stretch>
            <a:fillRect/>
          </a:stretch>
        </p:blipFill>
        <p:spPr>
          <a:xfrm>
            <a:off x="8494813" y="3660934"/>
            <a:ext cx="3697187" cy="674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950" y="4416622"/>
            <a:ext cx="1080452" cy="58691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/>
          <a:srcRect r="5402"/>
          <a:stretch>
            <a:fillRect/>
          </a:stretch>
        </p:blipFill>
        <p:spPr>
          <a:xfrm>
            <a:off x="8409932" y="5028395"/>
            <a:ext cx="3697188" cy="787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02044" y="4070951"/>
          <a:ext cx="1177770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84200" imgH="228600" progId="Equation.KSEE3">
                  <p:embed/>
                </p:oleObj>
              </mc:Choice>
              <mc:Fallback>
                <p:oleObj name="" r:id="rId1" imgW="584200" imgH="228600" progId="Equation.KSEE3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2044" y="4070951"/>
                        <a:ext cx="1177770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02044" y="3447532"/>
          <a:ext cx="2822402" cy="5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181100" imgH="241300" progId="Equation.KSEE3">
                  <p:embed/>
                </p:oleObj>
              </mc:Choice>
              <mc:Fallback>
                <p:oleObj name="" r:id="rId3" imgW="1181100" imgH="241300" progId="Equation.KSEE3">
                  <p:embed/>
                  <p:pic>
                    <p:nvPicPr>
                      <p:cNvPr id="0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2044" y="3447532"/>
                        <a:ext cx="2822402" cy="577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14093" y="4081966"/>
          <a:ext cx="1440228" cy="38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762000" imgH="203200" progId="Equation.KSEE3">
                  <p:embed/>
                </p:oleObj>
              </mc:Choice>
              <mc:Fallback>
                <p:oleObj name="" r:id="rId5" imgW="762000" imgH="2032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4093" y="4081966"/>
                        <a:ext cx="1440228" cy="38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8724" y="4061943"/>
          <a:ext cx="2678957" cy="494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1308100" imgH="241300" progId="Equation.KSEE3">
                  <p:embed/>
                </p:oleObj>
              </mc:Choice>
              <mc:Fallback>
                <p:oleObj name="" r:id="rId7" imgW="1308100" imgH="241300" progId="Equation.KSEE3">
                  <p:embed/>
                  <p:pic>
                    <p:nvPicPr>
                      <p:cNvPr id="0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8724" y="4061943"/>
                        <a:ext cx="2678957" cy="494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02043" y="4565426"/>
          <a:ext cx="2351931" cy="4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9" imgW="1181100" imgH="241300" progId="Equation.KSEE3">
                  <p:embed/>
                </p:oleObj>
              </mc:Choice>
              <mc:Fallback>
                <p:oleObj name="" r:id="rId9" imgW="1181100" imgH="241300" progId="Equation.KSEE3">
                  <p:embed/>
                  <p:pic>
                    <p:nvPicPr>
                      <p:cNvPr id="0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2043" y="4565426"/>
                        <a:ext cx="2351931" cy="481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23133" y="4478205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10-20ms: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269" y="348569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0-10ms: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01185" y="5115184"/>
          <a:ext cx="1918596" cy="47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1" imgW="927100" imgH="228600" progId="Equation.KSEE3">
                  <p:embed/>
                </p:oleObj>
              </mc:Choice>
              <mc:Fallback>
                <p:oleObj name="" r:id="rId11" imgW="927100" imgH="228600" progId="Equation.KSEE3">
                  <p:embed/>
                  <p:pic>
                    <p:nvPicPr>
                      <p:cNvPr id="0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01185" y="5115184"/>
                        <a:ext cx="1918596" cy="47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92947" y="5115184"/>
          <a:ext cx="1731553" cy="414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3" imgW="850900" imgH="203200" progId="Equation.KSEE3">
                  <p:embed/>
                </p:oleObj>
              </mc:Choice>
              <mc:Fallback>
                <p:oleObj name="" r:id="rId13" imgW="850900" imgH="203200" progId="Equation.KSEE3">
                  <p:embed/>
                  <p:pic>
                    <p:nvPicPr>
                      <p:cNvPr id="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92947" y="5115184"/>
                        <a:ext cx="1731553" cy="414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57535" y="5065235"/>
          <a:ext cx="2414686" cy="48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5" imgW="1206500" imgH="241300" progId="Equation.KSEE3">
                  <p:embed/>
                </p:oleObj>
              </mc:Choice>
              <mc:Fallback>
                <p:oleObj name="" r:id="rId15" imgW="1206500" imgH="241300" progId="Equation.KSEE3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57535" y="5065235"/>
                        <a:ext cx="2414686" cy="48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05269" y="562917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20-30ms: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02043" y="5609788"/>
          <a:ext cx="2927185" cy="545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7" imgW="1295400" imgH="241300" progId="Equation.KSEE3">
                  <p:embed/>
                </p:oleObj>
              </mc:Choice>
              <mc:Fallback>
                <p:oleObj name="" r:id="rId17" imgW="1295400" imgH="241300" progId="Equation.KSEE3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2043" y="5609788"/>
                        <a:ext cx="2927185" cy="545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9"/>
          <a:srcRect t="10246"/>
          <a:stretch>
            <a:fillRect/>
          </a:stretch>
        </p:blipFill>
        <p:spPr>
          <a:xfrm>
            <a:off x="1902043" y="1076446"/>
            <a:ext cx="4657008" cy="16984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9050" y="901250"/>
            <a:ext cx="2457627" cy="2380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5530" y="3191842"/>
            <a:ext cx="4101201" cy="1789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630733" y="1131766"/>
          <a:ext cx="1389542" cy="42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11200" imgH="215900" progId="Equation.KSEE3">
                  <p:embed/>
                </p:oleObj>
              </mc:Choice>
              <mc:Fallback>
                <p:oleObj name="" r:id="rId1" imgW="711200" imgH="215900" progId="Equation.KSEE3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30733" y="1131766"/>
                        <a:ext cx="1389542" cy="421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57545" y="1913146"/>
          <a:ext cx="2479864" cy="811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320165" imgH="431800" progId="Equation.KSEE3">
                  <p:embed/>
                </p:oleObj>
              </mc:Choice>
              <mc:Fallback>
                <p:oleObj name="" r:id="rId3" imgW="1320165" imgH="431800" progId="Equation.KSEE3">
                  <p:embed/>
                  <p:pic>
                    <p:nvPicPr>
                      <p:cNvPr id="0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7545" y="1913146"/>
                        <a:ext cx="2479864" cy="811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8026" y="2210765"/>
            <a:ext cx="3157796" cy="2794623"/>
            <a:chOff x="294" y="1246"/>
            <a:chExt cx="4004" cy="36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" y="1246"/>
              <a:ext cx="4005" cy="3645"/>
            </a:xfrm>
            <a:prstGeom prst="rect">
              <a:avLst/>
            </a:prstGeom>
          </p:spPr>
        </p:pic>
        <p:graphicFrame>
          <p:nvGraphicFramePr>
            <p:cNvPr id="8" name="对象 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884" y="2975"/>
            <a:ext cx="371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6" imgW="177165" imgH="215900" progId="Equation.KSEE3">
                    <p:embed/>
                  </p:oleObj>
                </mc:Choice>
                <mc:Fallback>
                  <p:oleObj name="" r:id="rId6" imgW="177165" imgH="215900" progId="Equation.KSEE3">
                    <p:embed/>
                    <p:pic>
                      <p:nvPicPr>
                        <p:cNvPr id="0" name="对象 5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84" y="2975"/>
                          <a:ext cx="371" cy="4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917" y="1321"/>
            <a:ext cx="39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8" imgW="190500" imgH="215900" progId="Equation.KSEE3">
                    <p:embed/>
                  </p:oleObj>
                </mc:Choice>
                <mc:Fallback>
                  <p:oleObj name="" r:id="rId8" imgW="190500" imgH="215900" progId="Equation.KSEE3">
                    <p:embed/>
                    <p:pic>
                      <p:nvPicPr>
                        <p:cNvPr id="0" name="对象 6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17" y="1321"/>
                          <a:ext cx="399" cy="4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28361" y="1859375"/>
          <a:ext cx="16430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0" imgW="825500" imgH="584200" progId="Equation.KSEE3">
                  <p:embed/>
                </p:oleObj>
              </mc:Choice>
              <mc:Fallback>
                <p:oleObj name="" r:id="rId10" imgW="825500" imgH="584200" progId="Equation.KSEE3">
                  <p:embed/>
                  <p:pic>
                    <p:nvPicPr>
                      <p:cNvPr id="0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28361" y="1859375"/>
                        <a:ext cx="1643062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4"/>
          <p:cNvSpPr/>
          <p:nvPr/>
        </p:nvSpPr>
        <p:spPr>
          <a:xfrm>
            <a:off x="7858643" y="2164460"/>
            <a:ext cx="477520" cy="20764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94535" y="3377627"/>
            <a:ext cx="127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低通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80419" y="3393563"/>
          <a:ext cx="1878224" cy="44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965200" imgH="228600" progId="Equation.KSEE3">
                  <p:embed/>
                </p:oleObj>
              </mc:Choice>
              <mc:Fallback>
                <p:oleObj name="" r:id="rId12" imgW="965200" imgH="228600" progId="Equation.KSEE3">
                  <p:embed/>
                  <p:pic>
                    <p:nvPicPr>
                      <p:cNvPr id="0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80419" y="3393563"/>
                        <a:ext cx="1878224" cy="445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80419" y="4122075"/>
          <a:ext cx="115728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4" imgW="533400" imgH="177165" progId="Equation.KSEE3">
                  <p:embed/>
                </p:oleObj>
              </mc:Choice>
              <mc:Fallback>
                <p:oleObj name="" r:id="rId14" imgW="533400" imgH="177165" progId="Equation.KSEE3">
                  <p:embed/>
                  <p:pic>
                    <p:nvPicPr>
                      <p:cNvPr id="0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80419" y="4122075"/>
                        <a:ext cx="1157288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3636611" y="1091943"/>
            <a:ext cx="50847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  <a:sym typeface="+mn-ea"/>
              </a:rPr>
              <a:t>(2)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391" t="3079" b="1"/>
          <a:stretch>
            <a:fillRect/>
          </a:stretch>
        </p:blipFill>
        <p:spPr>
          <a:xfrm>
            <a:off x="1921397" y="868100"/>
            <a:ext cx="6221113" cy="26737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16" y="868100"/>
            <a:ext cx="3605302" cy="23496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4" y="3565002"/>
            <a:ext cx="4314513" cy="2448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2194" y="3565002"/>
            <a:ext cx="116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1478" y="3541853"/>
            <a:ext cx="116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19" y="3640238"/>
            <a:ext cx="3235366" cy="2251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14" y="2254169"/>
            <a:ext cx="3605302" cy="23496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909"/>
          <a:stretch>
            <a:fillRect/>
          </a:stretch>
        </p:blipFill>
        <p:spPr>
          <a:xfrm>
            <a:off x="3368847" y="659756"/>
            <a:ext cx="8829750" cy="24769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65816" y="2784663"/>
            <a:ext cx="116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69" y="2994702"/>
            <a:ext cx="1818896" cy="8964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2743"/>
          <a:stretch>
            <a:fillRect/>
          </a:stretch>
        </p:blipFill>
        <p:spPr>
          <a:xfrm>
            <a:off x="3413238" y="3832791"/>
            <a:ext cx="8618248" cy="21155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69175" y="3611673"/>
            <a:ext cx="706055" cy="887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41454" y="1998236"/>
            <a:ext cx="5109092" cy="15696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谢谢大家</a:t>
            </a:r>
            <a:endParaRPr lang="zh-CN" altLang="en-US" sz="96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0700" y="3718367"/>
            <a:ext cx="244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2023.6.25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01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、概述和定义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380805" y="1592988"/>
                <a:ext cx="9972483" cy="4608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相量表示？</a:t>
                </a:r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对于任意一个正弦量都可以找到唯一的与其对应（仅仅是对应，不相等）的复指数函数</a:t>
                </a:r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dirty="0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ⅈ</m:t>
                      </m:r>
                      <m:d>
                        <m:d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8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8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func>
                        <m:func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800" i="0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 dirty="0">
                                  <a:solidFill>
                                    <a:srgbClr val="313198"/>
                                  </a:solidFill>
                                  <a:latin typeface="Cambria Math" panose="02040503050406030204" pitchFamily="18" charset="0"/>
                                </a:rPr>
                                <m:t>𝛹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i="1" dirty="0">
                  <a:solidFill>
                    <a:srgbClr val="313198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2800" dirty="0">
                    <a:solidFill>
                      <a:srgbClr val="313198"/>
                    </a:solidFill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zh-CN" altLang="en-US" sz="2800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800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2800" i="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zh-CN" altLang="en-US" sz="2800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800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800" i="0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i="1" dirty="0">
                                <a:solidFill>
                                  <a:srgbClr val="313198"/>
                                </a:solidFill>
                                <a:latin typeface="Cambria Math" panose="02040503050406030204" pitchFamily="18" charset="0"/>
                              </a:rPr>
                              <m:t>𝛹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还可以写为</a:t>
                </a:r>
                <a:endParaRPr lang="en-US" altLang="zh-CN" sz="2800" i="1" dirty="0">
                  <a:solidFill>
                    <a:srgbClr val="313198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800" i="0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800" i="1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80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zh-CN" altLang="en-US" sz="2800" i="1" dirty="0">
                          <a:solidFill>
                            <a:srgbClr val="313198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800" i="1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 dirty="0" smtClean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𝛹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0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800" i="1" dirty="0">
                              <a:solidFill>
                                <a:srgbClr val="31319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p>
                      <m:sSup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𝛹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可以记为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800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，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800" i="0" dirty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800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zh-CN" altLang="en-US" sz="280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acc>
                      <m:accPr>
                        <m:chr m:val="̇"/>
                        <m:ctrlPr>
                          <a:rPr lang="zh-CN" altLang="en-US" sz="2800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sSup>
                      <m:sSup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0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发现：</a:t>
                </a:r>
                <a:endParaRPr lang="en-US" altLang="zh-CN" sz="2800" dirty="0">
                  <a:solidFill>
                    <a:srgbClr val="3131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包含三个参数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zh-CN" altLang="en-US" sz="2800" dirty="0">
                    <a:solidFill>
                      <a:srgbClr val="313198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800" i="1" dirty="0" smtClean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800" i="1" dirty="0">
                            <a:solidFill>
                              <a:srgbClr val="313198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只含有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3131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313198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05" y="1592988"/>
                <a:ext cx="9972483" cy="4608826"/>
              </a:xfrm>
              <a:prstGeom prst="rect">
                <a:avLst/>
              </a:prstGeom>
              <a:blipFill rotWithShape="1">
                <a:blip r:embed="rId1"/>
                <a:stretch>
                  <a:fillRect l="-3" t="-9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79539" y="605443"/>
            <a:ext cx="8206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02</a:t>
            </a:r>
            <a:r>
              <a:rPr lang="zh-CN" altLang="en-US" sz="4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正弦驱动的三种基本方法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150" y="1601734"/>
            <a:ext cx="106352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第一种：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列写微分方程，解微分方程（第十章、第十二章）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第二种：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①列写微分方程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②用相量表示电压电流并代入微分方程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③求出响应的相量表示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④写出响应的瞬态表示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PP_MARK_KEY" val="ea192427-8556-4a01-82d5-dfdc8a1c9bfb"/>
  <p:tag name="COMMONDATA" val="eyJoZGlkIjoiZDNhMDM5MWRkZGIzYTljM2NjZjRmNjNhN2M1YmZiNm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4881</Words>
  <Application>WPS 演示</Application>
  <PresentationFormat>宽屏</PresentationFormat>
  <Paragraphs>554</Paragraphs>
  <Slides>78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49</vt:i4>
      </vt:variant>
      <vt:variant>
        <vt:lpstr>幻灯片标题</vt:lpstr>
      </vt:variant>
      <vt:variant>
        <vt:i4>78</vt:i4>
      </vt:variant>
    </vt:vector>
  </HeadingPairs>
  <TitlesOfParts>
    <vt:vector size="145" baseType="lpstr">
      <vt:lpstr>Arial</vt:lpstr>
      <vt:lpstr>宋体</vt:lpstr>
      <vt:lpstr>Wingdings</vt:lpstr>
      <vt:lpstr>黑体</vt:lpstr>
      <vt:lpstr>微软雅黑</vt:lpstr>
      <vt:lpstr>华文楷体</vt:lpstr>
      <vt:lpstr>Franklin Gothic Book</vt:lpstr>
      <vt:lpstr>楷体</vt:lpstr>
      <vt:lpstr>Times New Roman</vt:lpstr>
      <vt:lpstr>Cambria Math</vt:lpstr>
      <vt:lpstr>等线</vt:lpstr>
      <vt:lpstr>Arial Unicode MS</vt:lpstr>
      <vt:lpstr>等线 Light</vt:lpstr>
      <vt:lpstr>Wingdings</vt:lpstr>
      <vt:lpstr>Symbol</vt:lpstr>
      <vt:lpstr>Arial Black</vt:lpstr>
      <vt:lpstr>Calibri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MSPhotoEd.3</vt:lpstr>
      <vt:lpstr>MSPhotoEd.3</vt:lpstr>
      <vt:lpstr>Equation.KSEE3</vt:lpstr>
      <vt:lpstr>Equation.KSEE3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电分期末讲座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电分期末讲座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电分期末讲座</dc:title>
  <dc:creator>黄 灏</dc:creator>
  <cp:lastModifiedBy>大海</cp:lastModifiedBy>
  <cp:revision>50</cp:revision>
  <dcterms:created xsi:type="dcterms:W3CDTF">2022-05-28T01:24:00Z</dcterms:created>
  <dcterms:modified xsi:type="dcterms:W3CDTF">2023-06-25T13:56:32Z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B53AFB164F0E4FB9814727D9F1CA4632_12</vt:lpwstr>
  </property>
  <property fmtid="{D5CDD505-2E9C-101B-9397-08002B2CF9AE}" pid="3" name="KSOProductBuildVer">
    <vt:lpwstr>2052-11.1.0.14309</vt:lpwstr>
  </property>
</Properties>
</file>